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92" r:id="rId3"/>
    <p:sldId id="257" r:id="rId4"/>
    <p:sldId id="264" r:id="rId5"/>
    <p:sldId id="263" r:id="rId6"/>
    <p:sldId id="265" r:id="rId7"/>
    <p:sldId id="269" r:id="rId8"/>
    <p:sldId id="266" r:id="rId9"/>
    <p:sldId id="278" r:id="rId10"/>
    <p:sldId id="279" r:id="rId11"/>
    <p:sldId id="280" r:id="rId12"/>
    <p:sldId id="282" r:id="rId13"/>
    <p:sldId id="286" r:id="rId14"/>
    <p:sldId id="290" r:id="rId15"/>
    <p:sldId id="283" r:id="rId16"/>
    <p:sldId id="287" r:id="rId17"/>
    <p:sldId id="289" r:id="rId18"/>
    <p:sldId id="291" r:id="rId19"/>
    <p:sldId id="293" r:id="rId20"/>
    <p:sldId id="288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8F7C881-6DDF-433C-869D-27C42CB7E39D}" v="4" dt="2024-05-12T05:20:35.7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9" autoAdjust="0"/>
    <p:restoredTop sz="94694"/>
  </p:normalViewPr>
  <p:slideViewPr>
    <p:cSldViewPr snapToGrid="0">
      <p:cViewPr varScale="1">
        <p:scale>
          <a:sx n="117" d="100"/>
          <a:sy n="117" d="100"/>
        </p:scale>
        <p:origin x="52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6AEB96-C393-47E4-B7FF-0A2766BCB9FC}" type="datetimeFigureOut">
              <a:rPr lang="en-GB" smtClean="0"/>
              <a:t>12/05/2024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8BBEF5-B11A-4893-8BEB-26FA4AE5E9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6716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8BBEF5-B11A-4893-8BEB-26FA4AE5E9E6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86246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4E7B9-C228-7953-85E1-EB8751200C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0448AB-D974-5424-581C-9419E5192D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6DA9EB-7051-3667-4752-CA5A2ED8D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3F478-E779-4734-BE7A-575DCAE644C6}" type="datetimeFigureOut">
              <a:rPr lang="en-GB" smtClean="0"/>
              <a:t>12/05/2024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D65A5-B2D3-3917-4640-3750FD953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0D1DC0-C44B-5409-29E8-A37630FFE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21E4A-3B94-4B9D-B1A5-BC8E8C7ACD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1579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252C1-9D81-4CAA-D2C9-90677FCD48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F75DF0-F211-3610-9549-CCAADC6B00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38252E-7E90-4844-4351-DC3896B30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3F478-E779-4734-BE7A-575DCAE644C6}" type="datetimeFigureOut">
              <a:rPr lang="en-GB" smtClean="0"/>
              <a:t>12/05/2024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C9B566-5830-022F-EEF3-9C085CF9C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26E681-7F7A-D5A0-1375-7816CC426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21E4A-3B94-4B9D-B1A5-BC8E8C7ACD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0198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AD7CECB-9E6D-9A0E-F57D-15AC984745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20D586-BCF5-03D4-6873-FBFD2A86C6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749E5F-86EB-2A41-19F0-750074F12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3F478-E779-4734-BE7A-575DCAE644C6}" type="datetimeFigureOut">
              <a:rPr lang="en-GB" smtClean="0"/>
              <a:t>12/05/2024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9FE40-6FF5-3298-2547-9CE4AFC78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BB7404-507D-EACC-497C-4C3473FFD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21E4A-3B94-4B9D-B1A5-BC8E8C7ACD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2793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ED26E0-5B23-A2CA-72AC-03F79E877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0A5978-972C-5D56-DBFB-87F4A9F6B5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DCF4C8-869A-1D43-79B6-752802222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3F478-E779-4734-BE7A-575DCAE644C6}" type="datetimeFigureOut">
              <a:rPr lang="en-GB" smtClean="0"/>
              <a:t>12/05/2024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89EE3F-60C5-2BDF-9A18-2C084158D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FACBA0-04EC-B52E-3075-B71EB9507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21E4A-3B94-4B9D-B1A5-BC8E8C7ACD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1858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F110CC-7108-B092-11B9-C87470E9D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47519A-DD41-2E6A-01F8-C14DCC40B4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23DDFF-F306-0662-FE3C-512302979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3F478-E779-4734-BE7A-575DCAE644C6}" type="datetimeFigureOut">
              <a:rPr lang="en-GB" smtClean="0"/>
              <a:t>12/05/2024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938AB1-961C-EAFA-F1A1-C110C3F55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9485B7-A403-5D22-93ED-123D53983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21E4A-3B94-4B9D-B1A5-BC8E8C7ACD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5263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3FFA1-425E-6D25-781E-DC3B78BF23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DDA285-98F5-BDEF-139E-F44C3B5E47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49B8A7-2064-D070-9FB2-12DEF0CAC6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33B2F6-4F9D-BAF3-3EB5-060CDA820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3F478-E779-4734-BE7A-575DCAE644C6}" type="datetimeFigureOut">
              <a:rPr lang="en-GB" smtClean="0"/>
              <a:t>12/05/2024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B259E3-5108-56C6-5A98-AF2E54A53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4C9AB3-2D28-EF97-3F54-863F4F1EB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21E4A-3B94-4B9D-B1A5-BC8E8C7ACD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9023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A90CD-BD40-0782-DAFB-09E3059C5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1F0EBE-D598-65BE-E8FE-4316DCB375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FD2ABA-7E65-F527-C2D2-B084CF2643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14E0E8-F756-D33C-BB3B-15CD3C4E7F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73A7D04-E6B3-89ED-DC2F-BFF89D50F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C2092CC-DEC3-E185-7B75-B8EB12E95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3F478-E779-4734-BE7A-575DCAE644C6}" type="datetimeFigureOut">
              <a:rPr lang="en-GB" smtClean="0"/>
              <a:t>12/05/2024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665FF22-4600-BDEE-E82F-70D6159475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34CD414-79E3-0099-AF7C-651C17E33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21E4A-3B94-4B9D-B1A5-BC8E8C7ACD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4787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DA911-6761-5781-1A4B-850E68606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2326D9-ABF9-26A4-6298-C82908E8C9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3F478-E779-4734-BE7A-575DCAE644C6}" type="datetimeFigureOut">
              <a:rPr lang="en-GB" smtClean="0"/>
              <a:t>12/05/2024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94005D-B9F9-3ED3-201F-6D13C5A17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614B92-1397-BBF2-156F-C31B1EFF8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21E4A-3B94-4B9D-B1A5-BC8E8C7ACD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7377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2A7D27-69DF-C8A4-7BA6-9E9FEA210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3F478-E779-4734-BE7A-575DCAE644C6}" type="datetimeFigureOut">
              <a:rPr lang="en-GB" smtClean="0"/>
              <a:t>12/05/2024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11DD7F-AE12-A3B6-8C46-32E81D149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24FEB5-A989-4601-41C5-522E2093A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21E4A-3B94-4B9D-B1A5-BC8E8C7ACD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4566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4AB6E4-9B01-EDB2-3C48-2C7DA0DCB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91F51E-9B60-6BD7-ADF0-F201C84441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14D025-3983-8690-B6B1-1C8E17D4FC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12C4F0-092C-F435-C721-8159EF309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3F478-E779-4734-BE7A-575DCAE644C6}" type="datetimeFigureOut">
              <a:rPr lang="en-GB" smtClean="0"/>
              <a:t>12/05/2024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6FA7C6-7BD0-BB97-CB71-12F1504F2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D687BF-BCA9-778C-8235-7F7BD7EB0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21E4A-3B94-4B9D-B1A5-BC8E8C7ACD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6256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D24C92-3749-8B05-3FF4-371555337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1077EC-D5BB-EDFF-25E0-A89D75AA90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F747C0-6763-AF52-660F-62B0BE8E9E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00E7E3-7A72-78C6-9177-529462405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3F478-E779-4734-BE7A-575DCAE644C6}" type="datetimeFigureOut">
              <a:rPr lang="en-GB" smtClean="0"/>
              <a:t>12/05/2024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63E583-6FEB-75F3-499A-C0B9F7DFC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B7F6B7-EB01-A105-0596-7D4CE2DED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21E4A-3B94-4B9D-B1A5-BC8E8C7ACD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7226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13D6A9-D00A-8222-C1A9-A0D00C44E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7F7FDF-A97C-C415-3857-061C01B0B5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0C1E0F-15A1-BFBA-663B-C0D7D87582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83F478-E779-4734-BE7A-575DCAE644C6}" type="datetimeFigureOut">
              <a:rPr lang="en-GB" smtClean="0"/>
              <a:t>12/05/2024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844BDE-5760-4AF7-D476-A783DADB85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BF924C-4F0B-C02C-F160-B8CE7646E5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CC21E4A-3B94-4B9D-B1A5-BC8E8C7ACD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9999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u3acommunities.org/interest-groups/computing/ai-for-everyone/" TargetMode="External"/><Relationship Id="rId2" Type="http://schemas.openxmlformats.org/officeDocument/2006/relationships/hyperlink" Target="https://www.u3a.org.uk/learning/subjects/artificial-intelligence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u3acommunities.org/interest-groups/computing/ai-for-everyone/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AD2751-A880-597B-AAF7-86E7FD98C8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26580" y="512763"/>
            <a:ext cx="4814170" cy="2387600"/>
          </a:xfrm>
        </p:spPr>
        <p:txBody>
          <a:bodyPr>
            <a:normAutofit/>
          </a:bodyPr>
          <a:lstStyle/>
          <a:p>
            <a:r>
              <a:rPr lang="en-GB" sz="4000" dirty="0"/>
              <a:t>AI Chatbots</a:t>
            </a:r>
            <a:br>
              <a:rPr lang="en-GB" sz="4000" dirty="0"/>
            </a:br>
            <a:r>
              <a:rPr lang="en-GB" sz="4000" dirty="0"/>
              <a:t>a beginner’s guide for u3a members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613752-6A5C-9166-6111-97414B4187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63647" y="3247174"/>
            <a:ext cx="5140035" cy="3208490"/>
          </a:xfrm>
        </p:spPr>
        <p:txBody>
          <a:bodyPr>
            <a:noAutofit/>
          </a:bodyPr>
          <a:lstStyle/>
          <a:p>
            <a:pPr algn="l"/>
            <a:r>
              <a:rPr lang="en-GB" dirty="0"/>
              <a:t>Host – Liz</a:t>
            </a:r>
          </a:p>
          <a:p>
            <a:pPr algn="l"/>
            <a:endParaRPr lang="en-GB" dirty="0"/>
          </a:p>
          <a:p>
            <a:pPr algn="l"/>
            <a:r>
              <a:rPr lang="en-GB" dirty="0"/>
              <a:t>Chair - Barry</a:t>
            </a:r>
          </a:p>
          <a:p>
            <a:pPr algn="l"/>
            <a:r>
              <a:rPr lang="en-GB" dirty="0"/>
              <a:t>Panel – Alan, Sandra &amp; Isabel</a:t>
            </a:r>
          </a:p>
          <a:p>
            <a:pPr algn="l"/>
            <a:endParaRPr lang="en-GB" dirty="0"/>
          </a:p>
          <a:p>
            <a:pPr algn="l"/>
            <a:r>
              <a:rPr lang="en-GB" dirty="0">
                <a:hlinkClick r:id="rId2"/>
              </a:rPr>
              <a:t>u3a - Artificial Intelligence</a:t>
            </a:r>
            <a:endParaRPr lang="en-GB" dirty="0"/>
          </a:p>
          <a:p>
            <a:pPr algn="l"/>
            <a:r>
              <a:rPr lang="en-GB" dirty="0">
                <a:hlinkClick r:id="rId3"/>
              </a:rPr>
              <a:t>AI for everyone library</a:t>
            </a:r>
            <a:endParaRPr lang="en-GB" dirty="0"/>
          </a:p>
        </p:txBody>
      </p:sp>
      <p:pic>
        <p:nvPicPr>
          <p:cNvPr id="1026" name="Picture 2" descr="Image">
            <a:extLst>
              <a:ext uri="{FF2B5EF4-FFF2-40B4-BE49-F238E27FC236}">
                <a16:creationId xmlns:a16="http://schemas.microsoft.com/office/drawing/2014/main" id="{AE5D4869-77A4-4655-C79D-D09D9B9CF0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250" y="211376"/>
            <a:ext cx="6435247" cy="6435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8311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733A79C1-3FAF-92DF-9B4B-709E8AEE4171}"/>
              </a:ext>
            </a:extLst>
          </p:cNvPr>
          <p:cNvGrpSpPr/>
          <p:nvPr/>
        </p:nvGrpSpPr>
        <p:grpSpPr>
          <a:xfrm>
            <a:off x="1686875" y="1589026"/>
            <a:ext cx="9443579" cy="3476959"/>
            <a:chOff x="730435" y="706158"/>
            <a:chExt cx="7506512" cy="252376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7C7E36B-3F24-B8D8-A3FF-ABB3645191A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0435" y="706158"/>
              <a:ext cx="6907985" cy="1340356"/>
            </a:xfrm>
            <a:prstGeom prst="rect">
              <a:avLst/>
            </a:prstGeom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6FB4C934-8179-535B-ABE8-1644D64AA969}"/>
                </a:ext>
              </a:extLst>
            </p:cNvPr>
            <p:cNvSpPr txBox="1"/>
            <p:nvPr/>
          </p:nvSpPr>
          <p:spPr>
            <a:xfrm>
              <a:off x="820964" y="2013296"/>
              <a:ext cx="80445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800" dirty="0"/>
                <a:t>Like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632ECB6-A353-07DF-A8B2-6925FCA9E85C}"/>
                </a:ext>
              </a:extLst>
            </p:cNvPr>
            <p:cNvSpPr txBox="1"/>
            <p:nvPr/>
          </p:nvSpPr>
          <p:spPr>
            <a:xfrm>
              <a:off x="1223189" y="2630506"/>
              <a:ext cx="122443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800" dirty="0"/>
                <a:t>Dislike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A0AA500-77DA-3838-8EA4-6F9C851C40D8}"/>
                </a:ext>
              </a:extLst>
            </p:cNvPr>
            <p:cNvSpPr txBox="1"/>
            <p:nvPr/>
          </p:nvSpPr>
          <p:spPr>
            <a:xfrm>
              <a:off x="2357098" y="2013296"/>
              <a:ext cx="99225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800" dirty="0"/>
                <a:t>Copy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14AB80D-1A19-8FA9-A60F-2A186D153EAC}"/>
                </a:ext>
              </a:extLst>
            </p:cNvPr>
            <p:cNvSpPr txBox="1"/>
            <p:nvPr/>
          </p:nvSpPr>
          <p:spPr>
            <a:xfrm>
              <a:off x="3085406" y="2630506"/>
              <a:ext cx="11801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800" dirty="0"/>
                <a:t>Export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61DAE51-3582-5ABE-5E90-AC05D22B59EC}"/>
                </a:ext>
              </a:extLst>
            </p:cNvPr>
            <p:cNvSpPr txBox="1"/>
            <p:nvPr/>
          </p:nvSpPr>
          <p:spPr>
            <a:xfrm>
              <a:off x="3999805" y="2008957"/>
              <a:ext cx="108061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800" dirty="0"/>
                <a:t>Share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2F49415-0092-9887-E1C3-C1026C559984}"/>
                </a:ext>
              </a:extLst>
            </p:cNvPr>
            <p:cNvSpPr txBox="1"/>
            <p:nvPr/>
          </p:nvSpPr>
          <p:spPr>
            <a:xfrm>
              <a:off x="4540113" y="2706706"/>
              <a:ext cx="196399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800" dirty="0"/>
                <a:t>Read Aloud</a:t>
              </a: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9B0C93C7-5F00-626E-30CB-EE2FB58E74AA}"/>
                </a:ext>
              </a:extLst>
            </p:cNvPr>
            <p:cNvCxnSpPr>
              <a:stCxn id="6" idx="0"/>
            </p:cNvCxnSpPr>
            <p:nvPr/>
          </p:nvCxnSpPr>
          <p:spPr>
            <a:xfrm flipV="1">
              <a:off x="1835408" y="1693333"/>
              <a:ext cx="272792" cy="937173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5DB49A42-0D51-9FCF-077D-F2474703951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17020" y="1820759"/>
              <a:ext cx="158451" cy="913836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204EAB26-4736-83AE-4DED-8FCC5B3004C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46305" y="1792870"/>
              <a:ext cx="158451" cy="913836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04AEDF8-8875-255A-D86F-B56A49F3E863}"/>
                </a:ext>
              </a:extLst>
            </p:cNvPr>
            <p:cNvSpPr txBox="1"/>
            <p:nvPr/>
          </p:nvSpPr>
          <p:spPr>
            <a:xfrm>
              <a:off x="5898102" y="2016067"/>
              <a:ext cx="233884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800" dirty="0"/>
                <a:t>Prompts used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686970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08FF9BA-582E-A3E2-39BF-0DAD0E11B9B9}"/>
              </a:ext>
            </a:extLst>
          </p:cNvPr>
          <p:cNvSpPr txBox="1"/>
          <p:nvPr/>
        </p:nvSpPr>
        <p:spPr>
          <a:xfrm>
            <a:off x="1240220" y="609600"/>
            <a:ext cx="87899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000" dirty="0"/>
              <a:t>Upload and ask questions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44BB0F7-4B49-2FD3-AEC7-AB6D0A8BD07B}"/>
              </a:ext>
            </a:extLst>
          </p:cNvPr>
          <p:cNvGrpSpPr/>
          <p:nvPr/>
        </p:nvGrpSpPr>
        <p:grpSpPr>
          <a:xfrm>
            <a:off x="1343430" y="1801018"/>
            <a:ext cx="9505139" cy="4118894"/>
            <a:chOff x="1343430" y="1801018"/>
            <a:chExt cx="9505139" cy="4118894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671AB73-34E2-FEEC-CE21-28C8E8FA3B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43430" y="1801018"/>
              <a:ext cx="9505139" cy="4118894"/>
            </a:xfrm>
            <a:prstGeom prst="rect">
              <a:avLst/>
            </a:prstGeom>
          </p:spPr>
        </p:pic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10C9E632-0C53-272F-6D23-DFE12B434370}"/>
                </a:ext>
              </a:extLst>
            </p:cNvPr>
            <p:cNvSpPr/>
            <p:nvPr/>
          </p:nvSpPr>
          <p:spPr>
            <a:xfrm>
              <a:off x="4897821" y="4795305"/>
              <a:ext cx="1019503" cy="1074643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6572266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72C82F67-8069-41B0-1147-1A575F7B3933}"/>
              </a:ext>
            </a:extLst>
          </p:cNvPr>
          <p:cNvGrpSpPr/>
          <p:nvPr/>
        </p:nvGrpSpPr>
        <p:grpSpPr>
          <a:xfrm>
            <a:off x="6705261" y="3319366"/>
            <a:ext cx="5049743" cy="3156089"/>
            <a:chOff x="6705261" y="3319366"/>
            <a:chExt cx="5049743" cy="315608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E54350E4-E0E6-5DD0-60A7-91926421C3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705261" y="3319366"/>
              <a:ext cx="5049743" cy="3156089"/>
            </a:xfrm>
            <a:prstGeom prst="rect">
              <a:avLst/>
            </a:prstGeom>
          </p:spPr>
        </p:pic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E02F177B-AE50-5A66-B0B0-D37DFB54F15A}"/>
                </a:ext>
              </a:extLst>
            </p:cNvPr>
            <p:cNvSpPr/>
            <p:nvPr/>
          </p:nvSpPr>
          <p:spPr>
            <a:xfrm>
              <a:off x="6705261" y="5561055"/>
              <a:ext cx="1539433" cy="9144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FB2A5B2-77DE-79FB-95B9-F03491760106}"/>
              </a:ext>
            </a:extLst>
          </p:cNvPr>
          <p:cNvSpPr txBox="1"/>
          <p:nvPr/>
        </p:nvSpPr>
        <p:spPr>
          <a:xfrm>
            <a:off x="436996" y="585593"/>
            <a:ext cx="7781041" cy="46166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000" dirty="0"/>
              <a:t>Pictures and accounts</a:t>
            </a:r>
          </a:p>
          <a:p>
            <a:endParaRPr lang="en-GB" sz="2000" dirty="0"/>
          </a:p>
          <a:p>
            <a:pPr marL="342900" indent="-342900">
              <a:buFont typeface="+mj-lt"/>
              <a:buAutoNum type="arabicPeriod"/>
            </a:pPr>
            <a:r>
              <a:rPr lang="en-GB" sz="2000" dirty="0"/>
              <a:t>draw a picture of a flying pig</a:t>
            </a:r>
          </a:p>
          <a:p>
            <a:endParaRPr lang="en-GB" sz="2000" dirty="0"/>
          </a:p>
          <a:p>
            <a:r>
              <a:rPr lang="en-GB" sz="2800" dirty="0"/>
              <a:t>Copilot will ask you to create a Microsoft account</a:t>
            </a:r>
          </a:p>
          <a:p>
            <a:r>
              <a:rPr lang="en-GB" sz="2800" dirty="0"/>
              <a:t>or log in to your account</a:t>
            </a:r>
          </a:p>
          <a:p>
            <a:pPr marL="457200" indent="-457200">
              <a:buFont typeface="+mj-lt"/>
              <a:buAutoNum type="arabicPeriod"/>
            </a:pPr>
            <a:endParaRPr lang="en-GB" sz="2000" dirty="0"/>
          </a:p>
          <a:p>
            <a:pPr marL="342900" indent="-342900">
              <a:buFont typeface="+mj-lt"/>
              <a:buAutoNum type="arabicPeriod"/>
            </a:pPr>
            <a:r>
              <a:rPr lang="en-GB" sz="2000" dirty="0"/>
              <a:t>draw a picture of a flying pig in the style of </a:t>
            </a:r>
            <a:r>
              <a:rPr lang="en-GB" sz="2000" dirty="0" err="1"/>
              <a:t>picasso</a:t>
            </a:r>
            <a:endParaRPr lang="en-GB" sz="2000" dirty="0"/>
          </a:p>
          <a:p>
            <a:pPr marL="342900" indent="-342900">
              <a:buFont typeface="+mj-lt"/>
              <a:buAutoNum type="arabicPeriod"/>
            </a:pPr>
            <a:r>
              <a:rPr lang="en-GB" sz="2000" dirty="0"/>
              <a:t>draw a field of flying pigs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2000" dirty="0"/>
              <a:t>draw me coming home to my family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2000" dirty="0"/>
              <a:t>…</a:t>
            </a:r>
          </a:p>
          <a:p>
            <a:pPr marL="342900" indent="-342900">
              <a:buFont typeface="+mj-lt"/>
              <a:buAutoNum type="arabicPeriod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9343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C80390-17DE-F7E9-A556-55C0505CC457}"/>
              </a:ext>
            </a:extLst>
          </p:cNvPr>
          <p:cNvSpPr txBox="1"/>
          <p:nvPr/>
        </p:nvSpPr>
        <p:spPr>
          <a:xfrm>
            <a:off x="2924249" y="1142129"/>
            <a:ext cx="6488123" cy="4708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000" dirty="0"/>
              <a:t>Breakout rooms</a:t>
            </a:r>
          </a:p>
          <a:p>
            <a:endParaRPr lang="en-GB" sz="6000" dirty="0"/>
          </a:p>
          <a:p>
            <a:r>
              <a:rPr lang="en-GB" sz="6000" dirty="0"/>
              <a:t>Try writing prompts</a:t>
            </a:r>
          </a:p>
          <a:p>
            <a:endParaRPr lang="en-GB" sz="6000" dirty="0"/>
          </a:p>
          <a:p>
            <a:r>
              <a:rPr lang="en-GB" sz="6000" dirty="0"/>
              <a:t>Show and tell</a:t>
            </a:r>
          </a:p>
        </p:txBody>
      </p:sp>
    </p:spTree>
    <p:extLst>
      <p:ext uri="{BB962C8B-B14F-4D97-AF65-F5344CB8AC3E}">
        <p14:creationId xmlns:p14="http://schemas.microsoft.com/office/powerpoint/2010/main" val="27676863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43E76EB-66AB-BC95-6BBF-BB7EC2ED2F8B}"/>
              </a:ext>
            </a:extLst>
          </p:cNvPr>
          <p:cNvSpPr txBox="1"/>
          <p:nvPr/>
        </p:nvSpPr>
        <p:spPr>
          <a:xfrm>
            <a:off x="3145536" y="2258568"/>
            <a:ext cx="539481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600" dirty="0"/>
              <a:t>Feedback</a:t>
            </a:r>
          </a:p>
        </p:txBody>
      </p:sp>
    </p:spTree>
    <p:extLst>
      <p:ext uri="{BB962C8B-B14F-4D97-AF65-F5344CB8AC3E}">
        <p14:creationId xmlns:p14="http://schemas.microsoft.com/office/powerpoint/2010/main" val="13672026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369DCAD-5004-8B28-7A2D-D0ACD202171C}"/>
              </a:ext>
            </a:extLst>
          </p:cNvPr>
          <p:cNvSpPr txBox="1"/>
          <p:nvPr/>
        </p:nvSpPr>
        <p:spPr>
          <a:xfrm>
            <a:off x="1553029" y="2583542"/>
            <a:ext cx="790267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600" dirty="0"/>
              <a:t>Comfort Break</a:t>
            </a:r>
          </a:p>
        </p:txBody>
      </p:sp>
    </p:spTree>
    <p:extLst>
      <p:ext uri="{BB962C8B-B14F-4D97-AF65-F5344CB8AC3E}">
        <p14:creationId xmlns:p14="http://schemas.microsoft.com/office/powerpoint/2010/main" val="22613325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1329055-8B98-CF9E-F1C6-389D2EB667EA}"/>
              </a:ext>
            </a:extLst>
          </p:cNvPr>
          <p:cNvSpPr txBox="1"/>
          <p:nvPr/>
        </p:nvSpPr>
        <p:spPr>
          <a:xfrm>
            <a:off x="599833" y="291333"/>
            <a:ext cx="874502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6000">
                <a:hlinkClick r:id="rId2"/>
              </a:rPr>
              <a:t>AI for everyone library</a:t>
            </a:r>
            <a:endParaRPr lang="en-GB" sz="6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C611563-EEB3-3FB8-A705-E4094BF2FC34}"/>
              </a:ext>
            </a:extLst>
          </p:cNvPr>
          <p:cNvSpPr txBox="1"/>
          <p:nvPr/>
        </p:nvSpPr>
        <p:spPr>
          <a:xfrm>
            <a:off x="463689" y="1306996"/>
            <a:ext cx="11264622" cy="4933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sz="2000" b="1" u="sng" dirty="0"/>
              <a:t>Online Learning Events</a:t>
            </a:r>
          </a:p>
          <a:p>
            <a:pPr>
              <a:lnSpc>
                <a:spcPct val="200000"/>
              </a:lnSpc>
            </a:pPr>
            <a:r>
              <a:rPr lang="en-GB" sz="2000" dirty="0"/>
              <a:t>AI news, May, 							 Wednesday 22</a:t>
            </a:r>
            <a:r>
              <a:rPr lang="en-GB" sz="2000" baseline="30000" dirty="0"/>
              <a:t>nd</a:t>
            </a:r>
            <a:r>
              <a:rPr lang="en-GB" sz="2000" dirty="0"/>
              <a:t> May 3.30pm</a:t>
            </a:r>
          </a:p>
          <a:p>
            <a:pPr>
              <a:lnSpc>
                <a:spcPct val="200000"/>
              </a:lnSpc>
            </a:pPr>
            <a:r>
              <a:rPr lang="en-GB" sz="2000" dirty="0"/>
              <a:t>	Our AI-Enhanced future, </a:t>
            </a:r>
          </a:p>
          <a:p>
            <a:pPr>
              <a:lnSpc>
                <a:spcPct val="200000"/>
              </a:lnSpc>
            </a:pPr>
            <a:r>
              <a:rPr lang="en-GB" sz="2000" dirty="0"/>
              <a:t>	Promises and Preparations		</a:t>
            </a:r>
          </a:p>
          <a:p>
            <a:pPr>
              <a:lnSpc>
                <a:spcPct val="200000"/>
              </a:lnSpc>
            </a:pPr>
            <a:r>
              <a:rPr lang="en-GB" sz="2000" dirty="0"/>
              <a:t>AI Chatbots, asking the right questions				Wednesday 5</a:t>
            </a:r>
            <a:r>
              <a:rPr lang="en-GB" sz="2000" baseline="30000" dirty="0"/>
              <a:t>th</a:t>
            </a:r>
            <a:r>
              <a:rPr lang="en-GB" sz="2000" dirty="0"/>
              <a:t> June, 10am</a:t>
            </a:r>
          </a:p>
          <a:p>
            <a:pPr>
              <a:lnSpc>
                <a:spcPct val="200000"/>
              </a:lnSpc>
            </a:pPr>
            <a:r>
              <a:rPr lang="en-GB" sz="2000" dirty="0"/>
              <a:t>AI news June, Omnibus edition, 					Friday 21</a:t>
            </a:r>
            <a:r>
              <a:rPr lang="en-GB" sz="2000" baseline="30000" dirty="0"/>
              <a:t>st</a:t>
            </a:r>
            <a:r>
              <a:rPr lang="en-GB" sz="2000" dirty="0"/>
              <a:t> June 9.30-12.3-	</a:t>
            </a:r>
          </a:p>
          <a:p>
            <a:pPr>
              <a:lnSpc>
                <a:spcPct val="200000"/>
              </a:lnSpc>
            </a:pPr>
            <a:r>
              <a:rPr lang="en-GB" sz="2000" dirty="0"/>
              <a:t>	People-Centred AI, Health &amp; Social care, </a:t>
            </a:r>
          </a:p>
          <a:p>
            <a:pPr>
              <a:lnSpc>
                <a:spcPct val="200000"/>
              </a:lnSpc>
            </a:pPr>
            <a:r>
              <a:rPr lang="en-GB" sz="2000" dirty="0"/>
              <a:t>	Equality, Diversity &amp; Inclusion (EDI), training in your u3a</a:t>
            </a:r>
          </a:p>
        </p:txBody>
      </p:sp>
    </p:spTree>
    <p:extLst>
      <p:ext uri="{BB962C8B-B14F-4D97-AF65-F5344CB8AC3E}">
        <p14:creationId xmlns:p14="http://schemas.microsoft.com/office/powerpoint/2010/main" val="32448864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3283CE4-45D3-B05C-78CB-E8B9DB084606}"/>
              </a:ext>
            </a:extLst>
          </p:cNvPr>
          <p:cNvSpPr txBox="1"/>
          <p:nvPr/>
        </p:nvSpPr>
        <p:spPr>
          <a:xfrm>
            <a:off x="1197205" y="754145"/>
            <a:ext cx="952081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000" dirty="0"/>
              <a:t>Joining the AI team </a:t>
            </a:r>
          </a:p>
          <a:p>
            <a:r>
              <a:rPr lang="en-GB" sz="3600" dirty="0"/>
              <a:t>to help other members learn about AI Chatbots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2A250E-7ECB-B60C-F360-29DE132F0506}"/>
              </a:ext>
            </a:extLst>
          </p:cNvPr>
          <p:cNvSpPr txBox="1"/>
          <p:nvPr/>
        </p:nvSpPr>
        <p:spPr>
          <a:xfrm>
            <a:off x="7013542" y="3761294"/>
            <a:ext cx="464550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/>
              <a:t>Email your AI Subject adviser</a:t>
            </a:r>
          </a:p>
          <a:p>
            <a:endParaRPr lang="en-GB" sz="2800" dirty="0"/>
          </a:p>
          <a:p>
            <a:r>
              <a:rPr lang="en-GB" sz="2800" dirty="0"/>
              <a:t>u3a.ai.adviser@icloud.com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4504B0-7C78-AAC2-8461-84C2468F62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961" y="2370991"/>
            <a:ext cx="5549900" cy="416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0387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C80390-17DE-F7E9-A556-55C0505CC457}"/>
              </a:ext>
            </a:extLst>
          </p:cNvPr>
          <p:cNvSpPr txBox="1"/>
          <p:nvPr/>
        </p:nvSpPr>
        <p:spPr>
          <a:xfrm>
            <a:off x="2924249" y="1142129"/>
            <a:ext cx="6488123" cy="4708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000" dirty="0"/>
              <a:t>Breakout rooms</a:t>
            </a:r>
          </a:p>
          <a:p>
            <a:endParaRPr lang="en-GB" sz="6000" dirty="0"/>
          </a:p>
          <a:p>
            <a:r>
              <a:rPr lang="en-GB" sz="6000" dirty="0"/>
              <a:t>Try writing prompts</a:t>
            </a:r>
          </a:p>
          <a:p>
            <a:endParaRPr lang="en-GB" sz="6000" dirty="0"/>
          </a:p>
          <a:p>
            <a:r>
              <a:rPr lang="en-GB" sz="6000" dirty="0"/>
              <a:t>Show and tell</a:t>
            </a:r>
          </a:p>
        </p:txBody>
      </p:sp>
    </p:spTree>
    <p:extLst>
      <p:ext uri="{BB962C8B-B14F-4D97-AF65-F5344CB8AC3E}">
        <p14:creationId xmlns:p14="http://schemas.microsoft.com/office/powerpoint/2010/main" val="36836247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83100-4B15-13ED-595D-DA2EB376C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Poll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68EA6F-D066-7FFC-73A4-40582BAECD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13177"/>
            <a:ext cx="10515600" cy="1493647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dirty="0"/>
              <a:t>Have you used Copilot?  Y/N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Do you think Copilot will be useful to you in the future? Y/N</a:t>
            </a:r>
          </a:p>
        </p:txBody>
      </p:sp>
    </p:spTree>
    <p:extLst>
      <p:ext uri="{BB962C8B-B14F-4D97-AF65-F5344CB8AC3E}">
        <p14:creationId xmlns:p14="http://schemas.microsoft.com/office/powerpoint/2010/main" val="1946159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83100-4B15-13ED-595D-DA2EB376C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Poll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68EA6F-D066-7FFC-73A4-40582BAECD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13177"/>
            <a:ext cx="10515600" cy="1493647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dirty="0"/>
              <a:t>Have you used Copilot?  Y/N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Do you think Copilot will be useful to you in the future? Y/N</a:t>
            </a:r>
          </a:p>
        </p:txBody>
      </p:sp>
    </p:spTree>
    <p:extLst>
      <p:ext uri="{BB962C8B-B14F-4D97-AF65-F5344CB8AC3E}">
        <p14:creationId xmlns:p14="http://schemas.microsoft.com/office/powerpoint/2010/main" val="1335513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8930EBA3-4D2E-42E8-B828-834555328D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B9A40F-563F-3E0C-40E7-CA806CEFC11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540" r="-2" b="-2"/>
          <a:stretch/>
        </p:blipFill>
        <p:spPr>
          <a:xfrm>
            <a:off x="0" y="601262"/>
            <a:ext cx="5850384" cy="5655476"/>
          </a:xfrm>
          <a:custGeom>
            <a:avLst/>
            <a:gdLst/>
            <a:ahLst/>
            <a:cxnLst/>
            <a:rect l="l" t="t" r="r" b="b"/>
            <a:pathLst>
              <a:path w="6094252" h="6857998">
                <a:moveTo>
                  <a:pt x="0" y="0"/>
                </a:moveTo>
                <a:lnTo>
                  <a:pt x="5898122" y="0"/>
                </a:lnTo>
                <a:cubicBezTo>
                  <a:pt x="6006442" y="0"/>
                  <a:pt x="6094252" y="87810"/>
                  <a:pt x="6094252" y="196130"/>
                </a:cubicBezTo>
                <a:lnTo>
                  <a:pt x="6094252" y="6661869"/>
                </a:lnTo>
                <a:cubicBezTo>
                  <a:pt x="6094252" y="6756649"/>
                  <a:pt x="6027023" y="6835726"/>
                  <a:pt x="5937649" y="6854015"/>
                </a:cubicBezTo>
                <a:lnTo>
                  <a:pt x="5898132" y="6857998"/>
                </a:lnTo>
                <a:lnTo>
                  <a:pt x="0" y="6857998"/>
                </a:lnTo>
                <a:close/>
              </a:path>
            </a:pathLst>
          </a:custGeom>
        </p:spPr>
      </p:pic>
      <p:sp>
        <p:nvSpPr>
          <p:cNvPr id="37" name="Arc 36">
            <a:extLst>
              <a:ext uri="{FF2B5EF4-FFF2-40B4-BE49-F238E27FC236}">
                <a16:creationId xmlns:a16="http://schemas.microsoft.com/office/drawing/2014/main" id="{E58B2195-5055-402F-A3E7-53FF0E498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25836" y="775849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05AB77-1F39-32EB-4D45-2C316D8F486C}"/>
              </a:ext>
            </a:extLst>
          </p:cNvPr>
          <p:cNvSpPr txBox="1"/>
          <p:nvPr/>
        </p:nvSpPr>
        <p:spPr>
          <a:xfrm>
            <a:off x="6417732" y="957715"/>
            <a:ext cx="5130798" cy="275041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9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Goodbye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528AA953-F4F9-4DC5-97C7-491F4AF93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97079" y="5607717"/>
            <a:ext cx="513442" cy="49951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41686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C1426-7A3F-AA03-2A7C-5072B8552D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59003"/>
          </a:xfrm>
        </p:spPr>
        <p:txBody>
          <a:bodyPr/>
          <a:lstStyle/>
          <a:p>
            <a:r>
              <a:rPr lang="en-GB" sz="4000" dirty="0"/>
              <a:t>Agenda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F8D232-1EDB-9A34-26BC-1BA053121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320" y="1287836"/>
            <a:ext cx="11529319" cy="51200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10.00am	Poll Questions			</a:t>
            </a:r>
          </a:p>
          <a:p>
            <a:pPr marL="0" indent="0">
              <a:buNone/>
            </a:pPr>
            <a:r>
              <a:rPr lang="en-GB" dirty="0"/>
              <a:t>10.05		Introduction			</a:t>
            </a:r>
          </a:p>
          <a:p>
            <a:pPr marL="0" indent="0">
              <a:buNone/>
            </a:pPr>
            <a:r>
              <a:rPr lang="en-GB" dirty="0"/>
              <a:t>10.10		Breakout rooms</a:t>
            </a:r>
            <a:endParaRPr lang="en-GB" sz="1800" dirty="0"/>
          </a:p>
          <a:p>
            <a:pPr marL="0" indent="0">
              <a:buNone/>
            </a:pPr>
            <a:r>
              <a:rPr lang="en-GB" dirty="0"/>
              <a:t>10.40		Feedback				</a:t>
            </a:r>
          </a:p>
          <a:p>
            <a:pPr marL="0" indent="0">
              <a:buNone/>
            </a:pPr>
            <a:r>
              <a:rPr lang="en-GB" dirty="0"/>
              <a:t>10.50		Comfort break			</a:t>
            </a:r>
          </a:p>
          <a:p>
            <a:pPr marL="0" indent="0">
              <a:buNone/>
            </a:pPr>
            <a:r>
              <a:rPr lang="en-GB" dirty="0"/>
              <a:t>11.00		AI programme			</a:t>
            </a:r>
          </a:p>
          <a:p>
            <a:pPr marL="0" indent="0">
              <a:buNone/>
            </a:pPr>
            <a:r>
              <a:rPr lang="en-GB" dirty="0"/>
              <a:t>11.05		Breakout rooms			</a:t>
            </a:r>
          </a:p>
          <a:p>
            <a:pPr marL="0" indent="0">
              <a:buNone/>
            </a:pPr>
            <a:r>
              <a:rPr lang="en-GB" dirty="0"/>
              <a:t>11.25		Poll Questions			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4279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IMG_0551.png" descr="IMG_055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678" y="2383869"/>
            <a:ext cx="3661458" cy="3661459"/>
          </a:xfrm>
          <a:prstGeom prst="rect">
            <a:avLst/>
          </a:prstGeom>
          <a:ln w="12700">
            <a:miter lim="400000"/>
          </a:ln>
        </p:spPr>
      </p:pic>
      <p:sp>
        <p:nvSpPr>
          <p:cNvPr id="172" name="draw a horse towing a canal boat"/>
          <p:cNvSpPr txBox="1"/>
          <p:nvPr/>
        </p:nvSpPr>
        <p:spPr>
          <a:xfrm>
            <a:off x="1339239" y="410182"/>
            <a:ext cx="6966331" cy="13978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defTabSz="584200">
              <a:spcBef>
                <a:spcPts val="3300"/>
              </a:spcBef>
              <a:defRPr sz="8000">
                <a:solidFill>
                  <a:srgbClr val="000000"/>
                </a:solidFill>
                <a:latin typeface="Graphik-SemiboldItalic"/>
                <a:ea typeface="Graphik-SemiboldItalic"/>
                <a:cs typeface="Graphik-SemiboldItalic"/>
                <a:sym typeface="Graphik Semibold"/>
              </a:defRPr>
            </a:lvl1pPr>
          </a:lstStyle>
          <a:p>
            <a:r>
              <a:rPr lang="en-GB" sz="4000" dirty="0"/>
              <a:t>D</a:t>
            </a:r>
            <a:r>
              <a:rPr sz="4000" dirty="0"/>
              <a:t>raw a horse towing a canal boat</a:t>
            </a:r>
            <a:endParaRPr lang="en-GB" sz="4000" dirty="0"/>
          </a:p>
          <a:p>
            <a:r>
              <a:rPr lang="en-GB" sz="2000" dirty="0"/>
              <a:t>(Intelligence and Common Sense)</a:t>
            </a:r>
            <a:endParaRPr sz="2000" dirty="0"/>
          </a:p>
        </p:txBody>
      </p:sp>
      <p:pic>
        <p:nvPicPr>
          <p:cNvPr id="173" name="IMG_0552.png" descr="IMG_055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9080" y="2370168"/>
            <a:ext cx="3688863" cy="3688863"/>
          </a:xfrm>
          <a:prstGeom prst="rect">
            <a:avLst/>
          </a:prstGeom>
          <a:ln w="12700">
            <a:miter lim="400000"/>
          </a:ln>
        </p:spPr>
      </p:pic>
      <p:pic>
        <p:nvPicPr>
          <p:cNvPr id="174" name="IMG_0553.png" descr="IMG_055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2885" y="2330583"/>
            <a:ext cx="3768032" cy="376803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" grpId="0" animBg="1" advAuto="0"/>
      <p:bldP spid="173" grpId="0" animBg="1" advAuto="0"/>
      <p:bldP spid="174" grpId="0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IMG_0391.jpeg" descr="IMG_039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96" y="0"/>
            <a:ext cx="12168209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49" name="mikeh1944_photo_quality_image_of_a_friendly_male_50_year_old_1e9adc7b-b31a-4178-90f4-d55500cb3c66.png" descr="mikeh1944_photo_quality_image_of_a_friendly_male_50_year_old_1e9adc7b-b31a-4178-90f4-d55500cb3c6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7427" y="2458027"/>
            <a:ext cx="4020762" cy="402076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1287A03-5BA1-8911-0D1E-35B917FD74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869" t="4285" r="13729"/>
          <a:stretch/>
        </p:blipFill>
        <p:spPr>
          <a:xfrm>
            <a:off x="2721429" y="293914"/>
            <a:ext cx="9263743" cy="656408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2F9BA0E-BB64-13E9-4FA1-AB466755A302}"/>
              </a:ext>
            </a:extLst>
          </p:cNvPr>
          <p:cNvSpPr txBox="1"/>
          <p:nvPr/>
        </p:nvSpPr>
        <p:spPr>
          <a:xfrm>
            <a:off x="293914" y="1001486"/>
            <a:ext cx="1989071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7200" dirty="0"/>
              <a:t>Web</a:t>
            </a:r>
          </a:p>
          <a:p>
            <a:r>
              <a:rPr lang="en-GB" sz="7200" dirty="0"/>
              <a:t>or </a:t>
            </a:r>
          </a:p>
          <a:p>
            <a:r>
              <a:rPr lang="en-GB" sz="7200" dirty="0"/>
              <a:t>App</a:t>
            </a:r>
          </a:p>
        </p:txBody>
      </p:sp>
    </p:spTree>
    <p:extLst>
      <p:ext uri="{BB962C8B-B14F-4D97-AF65-F5344CB8AC3E}">
        <p14:creationId xmlns:p14="http://schemas.microsoft.com/office/powerpoint/2010/main" val="13571145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1287A03-5BA1-8911-0D1E-35B917FD74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869" t="4285" r="13729"/>
          <a:stretch/>
        </p:blipFill>
        <p:spPr>
          <a:xfrm>
            <a:off x="2721429" y="293914"/>
            <a:ext cx="9263743" cy="656408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2F9BA0E-BB64-13E9-4FA1-AB466755A302}"/>
              </a:ext>
            </a:extLst>
          </p:cNvPr>
          <p:cNvSpPr txBox="1"/>
          <p:nvPr/>
        </p:nvSpPr>
        <p:spPr>
          <a:xfrm>
            <a:off x="293914" y="1001486"/>
            <a:ext cx="2051267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7200" dirty="0"/>
              <a:t>Play </a:t>
            </a:r>
          </a:p>
          <a:p>
            <a:r>
              <a:rPr lang="en-GB" sz="7200" dirty="0"/>
              <a:t>With</a:t>
            </a:r>
          </a:p>
          <a:p>
            <a:r>
              <a:rPr lang="en-GB" sz="7200" dirty="0"/>
              <a:t>The</a:t>
            </a:r>
          </a:p>
          <a:p>
            <a:r>
              <a:rPr lang="en-GB" sz="7200" dirty="0"/>
              <a:t>Toys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8DAE49F-3876-0238-78D6-5D3134DC6089}"/>
              </a:ext>
            </a:extLst>
          </p:cNvPr>
          <p:cNvSpPr/>
          <p:nvPr/>
        </p:nvSpPr>
        <p:spPr>
          <a:xfrm>
            <a:off x="2997200" y="2573867"/>
            <a:ext cx="6697133" cy="3115733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46174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3B95DD97-2388-799B-0586-4B5A2A5FF6C2}"/>
              </a:ext>
            </a:extLst>
          </p:cNvPr>
          <p:cNvGrpSpPr/>
          <p:nvPr/>
        </p:nvGrpSpPr>
        <p:grpSpPr>
          <a:xfrm>
            <a:off x="6948618" y="475827"/>
            <a:ext cx="4961465" cy="3730081"/>
            <a:chOff x="966485" y="428745"/>
            <a:chExt cx="10259029" cy="6411893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F770451-B4E0-AAE9-89C7-887F1C5280B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66485" y="428745"/>
              <a:ext cx="10259029" cy="6411893"/>
            </a:xfrm>
            <a:prstGeom prst="rect">
              <a:avLst/>
            </a:prstGeom>
          </p:spPr>
        </p:pic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3239F995-0D8F-C5E6-DF00-FBDAA383EDFC}"/>
                </a:ext>
              </a:extLst>
            </p:cNvPr>
            <p:cNvSpPr/>
            <p:nvPr/>
          </p:nvSpPr>
          <p:spPr>
            <a:xfrm>
              <a:off x="1862531" y="5352024"/>
              <a:ext cx="1551229" cy="9144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603E37B-4225-9217-A92B-5AB700866600}"/>
              </a:ext>
            </a:extLst>
          </p:cNvPr>
          <p:cNvSpPr txBox="1"/>
          <p:nvPr/>
        </p:nvSpPr>
        <p:spPr>
          <a:xfrm>
            <a:off x="338860" y="212735"/>
            <a:ext cx="6609758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Writing Prompts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3200" dirty="0"/>
              <a:t> write a song about …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3200" dirty="0"/>
              <a:t> tell me a story about …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3200" dirty="0"/>
              <a:t> write a poem about …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3200" dirty="0"/>
              <a:t> tell me a joke …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3200" dirty="0"/>
              <a:t> what is a chatbot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3200" dirty="0"/>
              <a:t> explain simply what is a chatbot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3200" dirty="0"/>
              <a:t> what languages do you know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3200" dirty="0"/>
              <a:t> translate hello in to </a:t>
            </a:r>
            <a:r>
              <a:rPr lang="en-GB" sz="3200" dirty="0" err="1"/>
              <a:t>welsh</a:t>
            </a:r>
            <a:endParaRPr lang="en-GB" sz="3200" dirty="0"/>
          </a:p>
          <a:p>
            <a:pPr marL="342900" indent="-342900">
              <a:buFont typeface="+mj-lt"/>
              <a:buAutoNum type="arabicPeriod"/>
            </a:pPr>
            <a:r>
              <a:rPr lang="en-GB" sz="3200" dirty="0"/>
              <a:t> plan a 3 day visit to York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3200" dirty="0"/>
              <a:t> who is the prime minister of …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3200" dirty="0"/>
              <a:t> …</a:t>
            </a:r>
          </a:p>
        </p:txBody>
      </p:sp>
    </p:spTree>
    <p:extLst>
      <p:ext uri="{BB962C8B-B14F-4D97-AF65-F5344CB8AC3E}">
        <p14:creationId xmlns:p14="http://schemas.microsoft.com/office/powerpoint/2010/main" val="8150965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A460C06-0D3F-5CD5-648F-5B396ACD5F67}"/>
              </a:ext>
            </a:extLst>
          </p:cNvPr>
          <p:cNvSpPr txBox="1"/>
          <p:nvPr/>
        </p:nvSpPr>
        <p:spPr>
          <a:xfrm>
            <a:off x="893380" y="283779"/>
            <a:ext cx="9562298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000" dirty="0"/>
              <a:t>References and Suggestions</a:t>
            </a:r>
          </a:p>
          <a:p>
            <a:r>
              <a:rPr lang="en-GB" dirty="0"/>
              <a:t>(advertising revenue)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57DD6E-112C-6DAC-8953-58956B5375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380" y="1825949"/>
            <a:ext cx="9644394" cy="4606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3306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6455</TotalTime>
  <Words>440</Words>
  <Application>Microsoft Macintosh PowerPoint</Application>
  <PresentationFormat>Widescreen</PresentationFormat>
  <Paragraphs>93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Aptos</vt:lpstr>
      <vt:lpstr>Aptos Display</vt:lpstr>
      <vt:lpstr>Arial</vt:lpstr>
      <vt:lpstr>Calibri</vt:lpstr>
      <vt:lpstr>Office Theme</vt:lpstr>
      <vt:lpstr>AI Chatbots a beginner’s guide for u3a members</vt:lpstr>
      <vt:lpstr>Poll Questions</vt:lpstr>
      <vt:lpstr>Agenda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Poll Questions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 Chatbots a beginners guide for u3a members</dc:title>
  <dc:creator>Barry Claydon</dc:creator>
  <cp:lastModifiedBy>Mike Hender</cp:lastModifiedBy>
  <cp:revision>2</cp:revision>
  <dcterms:created xsi:type="dcterms:W3CDTF">2024-04-17T10:36:36Z</dcterms:created>
  <dcterms:modified xsi:type="dcterms:W3CDTF">2024-05-12T05:48:35Z</dcterms:modified>
</cp:coreProperties>
</file>