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2"/>
  </p:notesMasterIdLst>
  <p:sldIdLst>
    <p:sldId id="277" r:id="rId5"/>
    <p:sldId id="580" r:id="rId6"/>
    <p:sldId id="579" r:id="rId7"/>
    <p:sldId id="342" r:id="rId8"/>
    <p:sldId id="566" r:id="rId9"/>
    <p:sldId id="578" r:id="rId10"/>
    <p:sldId id="353" r:id="rId11"/>
    <p:sldId id="365" r:id="rId12"/>
    <p:sldId id="591" r:id="rId13"/>
    <p:sldId id="594" r:id="rId14"/>
    <p:sldId id="592" r:id="rId15"/>
    <p:sldId id="593" r:id="rId16"/>
    <p:sldId id="595" r:id="rId17"/>
    <p:sldId id="596" r:id="rId18"/>
    <p:sldId id="597" r:id="rId19"/>
    <p:sldId id="556" r:id="rId20"/>
    <p:sldId id="555" r:id="rId21"/>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5A60"/>
    <a:srgbClr val="005C6E"/>
    <a:srgbClr val="F3F3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4863" autoAdjust="0"/>
  </p:normalViewPr>
  <p:slideViewPr>
    <p:cSldViewPr snapToGrid="0">
      <p:cViewPr varScale="1">
        <p:scale>
          <a:sx n="137" d="100"/>
          <a:sy n="137" d="100"/>
        </p:scale>
        <p:origin x="360" y="176"/>
      </p:cViewPr>
      <p:guideLst/>
    </p:cSldViewPr>
  </p:slideViewPr>
  <p:outlineViewPr>
    <p:cViewPr>
      <p:scale>
        <a:sx n="33" d="100"/>
        <a:sy n="33" d="100"/>
      </p:scale>
      <p:origin x="0" y="-585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0C2FB6C-90EA-8548-8402-E8D225CFD98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A6F2F8F-2A51-F345-A083-D21C52760DD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0813F47-3F03-F143-9832-D86F10E576EF}" type="datetimeFigureOut">
              <a:rPr lang="en-US"/>
              <a:pPr>
                <a:defRPr/>
              </a:pPr>
              <a:t>7/5/24</a:t>
            </a:fld>
            <a:endParaRPr lang="en-US"/>
          </a:p>
        </p:txBody>
      </p:sp>
      <p:sp>
        <p:nvSpPr>
          <p:cNvPr id="4" name="Slide Image Placeholder 3">
            <a:extLst>
              <a:ext uri="{FF2B5EF4-FFF2-40B4-BE49-F238E27FC236}">
                <a16:creationId xmlns:a16="http://schemas.microsoft.com/office/drawing/2014/main" id="{AF31D52D-C7AA-6447-819C-625E34162A0F}"/>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65C1C31-4FEA-C541-9CA5-AB108B505AF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98CFE8F6-E0C0-5246-8B0F-86D3B3ACDB1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365A9E8-DB19-2C4D-9A9F-C6578CB8F777}"/>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74F120A8-4F88-FC45-B686-EFB14B7584A0}" type="slidenum">
              <a:rPr lang="en-US"/>
              <a:pPr>
                <a:defRPr/>
              </a:pPr>
              <a:t>‹#›</a:t>
            </a:fld>
            <a:endParaRPr lang="en-US"/>
          </a:p>
        </p:txBody>
      </p:sp>
    </p:spTree>
    <p:extLst>
      <p:ext uri="{BB962C8B-B14F-4D97-AF65-F5344CB8AC3E}">
        <p14:creationId xmlns:p14="http://schemas.microsoft.com/office/powerpoint/2010/main" val="373881664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5</a:t>
            </a:fld>
            <a:endParaRPr lang="en-US"/>
          </a:p>
        </p:txBody>
      </p:sp>
    </p:spTree>
    <p:extLst>
      <p:ext uri="{BB962C8B-B14F-4D97-AF65-F5344CB8AC3E}">
        <p14:creationId xmlns:p14="http://schemas.microsoft.com/office/powerpoint/2010/main" val="3300520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6</a:t>
            </a:fld>
            <a:endParaRPr lang="en-US"/>
          </a:p>
        </p:txBody>
      </p:sp>
    </p:spTree>
    <p:extLst>
      <p:ext uri="{BB962C8B-B14F-4D97-AF65-F5344CB8AC3E}">
        <p14:creationId xmlns:p14="http://schemas.microsoft.com/office/powerpoint/2010/main" val="3588922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Cap opener</a:t>
            </a:r>
          </a:p>
          <a:p>
            <a:r>
              <a:rPr lang="en-GB" dirty="0"/>
              <a:t>Pen Grip</a:t>
            </a:r>
          </a:p>
          <a:p>
            <a:r>
              <a:rPr lang="en-GB" dirty="0" err="1"/>
              <a:t>Muggi</a:t>
            </a:r>
            <a:endParaRPr lang="en-GB" dirty="0"/>
          </a:p>
          <a:p>
            <a:r>
              <a:rPr lang="en-GB" dirty="0"/>
              <a:t>Key turner</a:t>
            </a:r>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7</a:t>
            </a:fld>
            <a:endParaRPr lang="en-US"/>
          </a:p>
        </p:txBody>
      </p:sp>
    </p:spTree>
    <p:extLst>
      <p:ext uri="{BB962C8B-B14F-4D97-AF65-F5344CB8AC3E}">
        <p14:creationId xmlns:p14="http://schemas.microsoft.com/office/powerpoint/2010/main" val="128569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Home Guardian</a:t>
            </a:r>
          </a:p>
          <a:p>
            <a:r>
              <a:rPr lang="en-GB" dirty="0"/>
              <a:t>Smart fridge</a:t>
            </a:r>
          </a:p>
          <a:p>
            <a:endParaRPr lang="en-GB" dirty="0"/>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14</a:t>
            </a:fld>
            <a:endParaRPr lang="en-US"/>
          </a:p>
        </p:txBody>
      </p:sp>
    </p:spTree>
    <p:extLst>
      <p:ext uri="{BB962C8B-B14F-4D97-AF65-F5344CB8AC3E}">
        <p14:creationId xmlns:p14="http://schemas.microsoft.com/office/powerpoint/2010/main" val="294145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4F120A8-4F88-FC45-B686-EFB14B7584A0}" type="slidenum">
              <a:rPr lang="en-US" smtClean="0"/>
              <a:pPr>
                <a:defRPr/>
              </a:pPr>
              <a:t>16</a:t>
            </a:fld>
            <a:endParaRPr lang="en-US"/>
          </a:p>
        </p:txBody>
      </p:sp>
    </p:spTree>
    <p:extLst>
      <p:ext uri="{BB962C8B-B14F-4D97-AF65-F5344CB8AC3E}">
        <p14:creationId xmlns:p14="http://schemas.microsoft.com/office/powerpoint/2010/main" val="2624805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1D5A60"/>
        </a:solidFill>
        <a:effectLst/>
      </p:bgPr>
    </p:bg>
    <p:spTree>
      <p:nvGrpSpPr>
        <p:cNvPr id="1" name=""/>
        <p:cNvGrpSpPr/>
        <p:nvPr/>
      </p:nvGrpSpPr>
      <p:grpSpPr>
        <a:xfrm>
          <a:off x="0" y="0"/>
          <a:ext cx="0" cy="0"/>
          <a:chOff x="0" y="0"/>
          <a:chExt cx="0" cy="0"/>
        </a:xfrm>
      </p:grpSpPr>
      <p:pic>
        <p:nvPicPr>
          <p:cNvPr id="7" name="Picture 6" descr="AbilityNet logo">
            <a:extLst>
              <a:ext uri="{FF2B5EF4-FFF2-40B4-BE49-F238E27FC236}">
                <a16:creationId xmlns:a16="http://schemas.microsoft.com/office/drawing/2014/main" id="{97C3E99D-49B8-034E-91C6-77E3CD3FC6CE}"/>
              </a:ext>
            </a:extLst>
          </p:cNvPr>
          <p:cNvPicPr>
            <a:picLocks noChangeAspect="1"/>
          </p:cNvPicPr>
          <p:nvPr userDrawn="1"/>
        </p:nvPicPr>
        <p:blipFill>
          <a:blip r:embed="rId2"/>
          <a:stretch>
            <a:fillRect/>
          </a:stretch>
        </p:blipFill>
        <p:spPr>
          <a:xfrm>
            <a:off x="5688013" y="346075"/>
            <a:ext cx="3048000" cy="1047504"/>
          </a:xfrm>
          <a:prstGeom prst="rect">
            <a:avLst/>
          </a:prstGeom>
        </p:spPr>
      </p:pic>
    </p:spTree>
    <p:extLst>
      <p:ext uri="{BB962C8B-B14F-4D97-AF65-F5344CB8AC3E}">
        <p14:creationId xmlns:p14="http://schemas.microsoft.com/office/powerpoint/2010/main" val="1772511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03EB3D8-B22E-5A45-8113-89D292D4C96A}"/>
              </a:ext>
            </a:extLst>
          </p:cNvPr>
          <p:cNvCxnSpPr/>
          <p:nvPr/>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EBD4795D-0D23-8B46-9ACE-B52FB12E576D}"/>
              </a:ext>
            </a:extLst>
          </p:cNvPr>
          <p:cNvSpPr txBox="1">
            <a:spLocks noChangeArrowheads="1"/>
          </p:cNvSpPr>
          <p:nvPr/>
        </p:nvSpPr>
        <p:spPr bwMode="auto">
          <a:xfrm>
            <a:off x="1770063" y="486410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a:p>
        </p:txBody>
      </p:sp>
      <p:sp>
        <p:nvSpPr>
          <p:cNvPr id="2" name="Title 1"/>
          <p:cNvSpPr>
            <a:spLocks noGrp="1"/>
          </p:cNvSpPr>
          <p:nvPr>
            <p:ph type="title"/>
          </p:nvPr>
        </p:nvSpPr>
        <p:spPr>
          <a:xfrm>
            <a:off x="446088" y="606426"/>
            <a:ext cx="8229600" cy="800298"/>
          </a:xfrm>
        </p:spPr>
        <p:txBody>
          <a:bodyPr>
            <a:noAutofit/>
          </a:bodyPr>
          <a:lstStyle>
            <a:lvl1pPr>
              <a:defRPr b="1">
                <a:solidFill>
                  <a:srgbClr val="005C6E"/>
                </a:solidFill>
              </a:defRPr>
            </a:lvl1pPr>
          </a:lstStyle>
          <a:p>
            <a:r>
              <a:rPr lang="en-US"/>
              <a:t>Click to edit Master title style</a:t>
            </a:r>
          </a:p>
        </p:txBody>
      </p:sp>
      <p:sp>
        <p:nvSpPr>
          <p:cNvPr id="3" name="Content Placeholder 2"/>
          <p:cNvSpPr>
            <a:spLocks noGrp="1"/>
          </p:cNvSpPr>
          <p:nvPr>
            <p:ph idx="1" hasCustomPrompt="1"/>
          </p:nvPr>
        </p:nvSpPr>
        <p:spPr>
          <a:xfrm>
            <a:off x="457200" y="1638300"/>
            <a:ext cx="8229600" cy="2956322"/>
          </a:xfrm>
        </p:spPr>
        <p:txBody>
          <a:bodyPr>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p:txBody>
      </p:sp>
      <p:pic>
        <p:nvPicPr>
          <p:cNvPr id="10" name="Picture 9" descr="AbilityNet logo">
            <a:extLst>
              <a:ext uri="{FF2B5EF4-FFF2-40B4-BE49-F238E27FC236}">
                <a16:creationId xmlns:a16="http://schemas.microsoft.com/office/drawing/2014/main" id="{62A1E5E7-10DD-5B48-A1A4-79163B9EFA15}"/>
              </a:ext>
            </a:extLst>
          </p:cNvPr>
          <p:cNvPicPr>
            <a:picLocks noChangeAspect="1"/>
          </p:cNvPicPr>
          <p:nvPr userDrawn="1"/>
        </p:nvPicPr>
        <p:blipFill>
          <a:blip r:embed="rId2"/>
          <a:stretch>
            <a:fillRect/>
          </a:stretch>
        </p:blipFill>
        <p:spPr>
          <a:xfrm>
            <a:off x="6220397" y="106879"/>
            <a:ext cx="2328528" cy="1135036"/>
          </a:xfrm>
          <a:prstGeom prst="rect">
            <a:avLst/>
          </a:prstGeom>
        </p:spPr>
      </p:pic>
    </p:spTree>
    <p:extLst>
      <p:ext uri="{BB962C8B-B14F-4D97-AF65-F5344CB8AC3E}">
        <p14:creationId xmlns:p14="http://schemas.microsoft.com/office/powerpoint/2010/main" val="2516159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38300"/>
            <a:ext cx="8229600" cy="2956322"/>
          </a:xfrm>
        </p:spPr>
        <p:txBody>
          <a:bodyPr>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p:txBody>
      </p:sp>
      <p:sp>
        <p:nvSpPr>
          <p:cNvPr id="7" name="Title 1"/>
          <p:cNvSpPr>
            <a:spLocks noGrp="1"/>
          </p:cNvSpPr>
          <p:nvPr>
            <p:ph type="title"/>
          </p:nvPr>
        </p:nvSpPr>
        <p:spPr>
          <a:xfrm>
            <a:off x="457200" y="571501"/>
            <a:ext cx="8229600" cy="800298"/>
          </a:xfrm>
        </p:spPr>
        <p:txBody>
          <a:bodyPr>
            <a:noAutofit/>
          </a:bodyPr>
          <a:lstStyle>
            <a:lvl1pPr>
              <a:defRPr b="1">
                <a:solidFill>
                  <a:srgbClr val="005C6E"/>
                </a:solidFill>
              </a:defRPr>
            </a:lvl1pPr>
          </a:lstStyle>
          <a:p>
            <a:r>
              <a:rPr lang="en-US"/>
              <a:t>Click to edit Master title style</a:t>
            </a:r>
          </a:p>
        </p:txBody>
      </p:sp>
      <p:pic>
        <p:nvPicPr>
          <p:cNvPr id="8" name="Picture 7" descr="AbilityNet logo">
            <a:extLst>
              <a:ext uri="{FF2B5EF4-FFF2-40B4-BE49-F238E27FC236}">
                <a16:creationId xmlns:a16="http://schemas.microsoft.com/office/drawing/2014/main" id="{5E5C4BE1-C936-E340-BCA8-5F01F2A7A44C}"/>
              </a:ext>
            </a:extLst>
          </p:cNvPr>
          <p:cNvPicPr>
            <a:picLocks noChangeAspect="1"/>
          </p:cNvPicPr>
          <p:nvPr userDrawn="1"/>
        </p:nvPicPr>
        <p:blipFill>
          <a:blip r:embed="rId2"/>
          <a:stretch>
            <a:fillRect/>
          </a:stretch>
        </p:blipFill>
        <p:spPr>
          <a:xfrm>
            <a:off x="6220397" y="106879"/>
            <a:ext cx="2328528" cy="1135036"/>
          </a:xfrm>
          <a:prstGeom prst="rect">
            <a:avLst/>
          </a:prstGeom>
        </p:spPr>
      </p:pic>
      <p:cxnSp>
        <p:nvCxnSpPr>
          <p:cNvPr id="9" name="Straight Connector 8">
            <a:extLst>
              <a:ext uri="{FF2B5EF4-FFF2-40B4-BE49-F238E27FC236}">
                <a16:creationId xmlns:a16="http://schemas.microsoft.com/office/drawing/2014/main" id="{C0BE881B-1CB6-2045-8380-283C928B6F62}"/>
              </a:ext>
            </a:extLst>
          </p:cNvPr>
          <p:cNvCxnSpPr/>
          <p:nvPr userDrawn="1"/>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4127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0" y="1638300"/>
            <a:ext cx="8229600" cy="2956322"/>
          </a:xfrm>
        </p:spPr>
        <p:txBody>
          <a:bodyPr>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p:txBody>
      </p:sp>
      <p:sp>
        <p:nvSpPr>
          <p:cNvPr id="7" name="Title 1"/>
          <p:cNvSpPr>
            <a:spLocks noGrp="1"/>
          </p:cNvSpPr>
          <p:nvPr>
            <p:ph type="title"/>
          </p:nvPr>
        </p:nvSpPr>
        <p:spPr>
          <a:xfrm>
            <a:off x="457200" y="571501"/>
            <a:ext cx="8229600" cy="800298"/>
          </a:xfrm>
        </p:spPr>
        <p:txBody>
          <a:bodyPr>
            <a:noAutofit/>
          </a:bodyPr>
          <a:lstStyle>
            <a:lvl1pPr>
              <a:defRPr b="1">
                <a:solidFill>
                  <a:srgbClr val="005C6E"/>
                </a:solidFill>
              </a:defRPr>
            </a:lvl1pPr>
          </a:lstStyle>
          <a:p>
            <a:r>
              <a:rPr lang="en-US"/>
              <a:t>Click to edit Master title style</a:t>
            </a:r>
          </a:p>
        </p:txBody>
      </p:sp>
      <p:pic>
        <p:nvPicPr>
          <p:cNvPr id="8" name="Picture 7" descr="AbilityNet logo">
            <a:extLst>
              <a:ext uri="{FF2B5EF4-FFF2-40B4-BE49-F238E27FC236}">
                <a16:creationId xmlns:a16="http://schemas.microsoft.com/office/drawing/2014/main" id="{8E54022C-F578-D940-9022-55A06F71B84C}"/>
              </a:ext>
            </a:extLst>
          </p:cNvPr>
          <p:cNvPicPr>
            <a:picLocks noChangeAspect="1"/>
          </p:cNvPicPr>
          <p:nvPr userDrawn="1"/>
        </p:nvPicPr>
        <p:blipFill>
          <a:blip r:embed="rId2"/>
          <a:stretch>
            <a:fillRect/>
          </a:stretch>
        </p:blipFill>
        <p:spPr>
          <a:xfrm>
            <a:off x="6220397" y="106879"/>
            <a:ext cx="2328528" cy="1135036"/>
          </a:xfrm>
          <a:prstGeom prst="rect">
            <a:avLst/>
          </a:prstGeom>
        </p:spPr>
      </p:pic>
      <p:cxnSp>
        <p:nvCxnSpPr>
          <p:cNvPr id="6" name="Straight Connector 5">
            <a:extLst>
              <a:ext uri="{FF2B5EF4-FFF2-40B4-BE49-F238E27FC236}">
                <a16:creationId xmlns:a16="http://schemas.microsoft.com/office/drawing/2014/main" id="{0B44DFA5-91DE-0645-815F-8B6438AE2EDE}"/>
              </a:ext>
            </a:extLst>
          </p:cNvPr>
          <p:cNvCxnSpPr/>
          <p:nvPr userDrawn="1"/>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2197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D2587B-F1FD-1643-9869-51854CB3DDA6}"/>
              </a:ext>
            </a:extLst>
          </p:cNvPr>
          <p:cNvSpPr txBox="1">
            <a:spLocks noChangeArrowheads="1"/>
          </p:cNvSpPr>
          <p:nvPr/>
        </p:nvSpPr>
        <p:spPr bwMode="auto">
          <a:xfrm>
            <a:off x="1905000" y="48672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a:solidFill>
                <a:srgbClr val="0E3C20"/>
              </a:solidFill>
            </a:endParaRPr>
          </a:p>
        </p:txBody>
      </p:sp>
      <p:cxnSp>
        <p:nvCxnSpPr>
          <p:cNvPr id="7" name="Straight Connector 6">
            <a:extLst>
              <a:ext uri="{FF2B5EF4-FFF2-40B4-BE49-F238E27FC236}">
                <a16:creationId xmlns:a16="http://schemas.microsoft.com/office/drawing/2014/main" id="{34F265C0-2859-C248-A63B-9408DC2AD009}"/>
              </a:ext>
            </a:extLst>
          </p:cNvPr>
          <p:cNvCxnSpPr/>
          <p:nvPr/>
        </p:nvCxnSpPr>
        <p:spPr>
          <a:xfrm flipH="1">
            <a:off x="427038" y="1541463"/>
            <a:ext cx="8267700" cy="0"/>
          </a:xfrm>
          <a:prstGeom prst="line">
            <a:avLst/>
          </a:prstGeom>
          <a:ln w="6350" cmpd="sng">
            <a:solidFill>
              <a:srgbClr val="141313"/>
            </a:solidFill>
          </a:ln>
          <a:effectLst/>
        </p:spPr>
        <p:style>
          <a:lnRef idx="2">
            <a:schemeClr val="accent1"/>
          </a:lnRef>
          <a:fillRef idx="0">
            <a:schemeClr val="accent1"/>
          </a:fillRef>
          <a:effectRef idx="1">
            <a:schemeClr val="accent1"/>
          </a:effectRef>
          <a:fontRef idx="minor">
            <a:schemeClr val="tx1"/>
          </a:fontRef>
        </p:style>
      </p:cxnSp>
      <p:sp>
        <p:nvSpPr>
          <p:cNvPr id="3" name="Content Placeholder 2"/>
          <p:cNvSpPr>
            <a:spLocks noGrp="1"/>
          </p:cNvSpPr>
          <p:nvPr>
            <p:ph sz="half" idx="1" hasCustomPrompt="1"/>
          </p:nvPr>
        </p:nvSpPr>
        <p:spPr>
          <a:xfrm>
            <a:off x="457200" y="1638901"/>
            <a:ext cx="4038600" cy="2927747"/>
          </a:xfrm>
        </p:spPr>
        <p:txBody>
          <a:bodyPr>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4648200" y="1638901"/>
            <a:ext cx="4038600" cy="2927747"/>
          </a:xfrm>
        </p:spPr>
        <p:txBody>
          <a:bodyPr>
            <a:norm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3" name="Title 1"/>
          <p:cNvSpPr>
            <a:spLocks noGrp="1"/>
          </p:cNvSpPr>
          <p:nvPr>
            <p:ph type="title"/>
          </p:nvPr>
        </p:nvSpPr>
        <p:spPr>
          <a:xfrm>
            <a:off x="457200" y="571501"/>
            <a:ext cx="8229600" cy="800298"/>
          </a:xfrm>
        </p:spPr>
        <p:txBody>
          <a:bodyPr>
            <a:noAutofit/>
          </a:bodyPr>
          <a:lstStyle>
            <a:lvl1pPr>
              <a:defRPr b="1">
                <a:solidFill>
                  <a:srgbClr val="005C6E"/>
                </a:solidFill>
              </a:defRPr>
            </a:lvl1pPr>
          </a:lstStyle>
          <a:p>
            <a:r>
              <a:rPr lang="en-US"/>
              <a:t>Click to edit Master title style</a:t>
            </a:r>
          </a:p>
        </p:txBody>
      </p:sp>
      <p:pic>
        <p:nvPicPr>
          <p:cNvPr id="10" name="Picture 9" descr="AbilityNet logo">
            <a:extLst>
              <a:ext uri="{FF2B5EF4-FFF2-40B4-BE49-F238E27FC236}">
                <a16:creationId xmlns:a16="http://schemas.microsoft.com/office/drawing/2014/main" id="{B943099F-9885-0D41-B83F-1E7B47F75DDC}"/>
              </a:ext>
            </a:extLst>
          </p:cNvPr>
          <p:cNvPicPr>
            <a:picLocks noChangeAspect="1"/>
          </p:cNvPicPr>
          <p:nvPr userDrawn="1"/>
        </p:nvPicPr>
        <p:blipFill>
          <a:blip r:embed="rId2"/>
          <a:stretch>
            <a:fillRect/>
          </a:stretch>
        </p:blipFill>
        <p:spPr>
          <a:xfrm>
            <a:off x="6220397" y="106879"/>
            <a:ext cx="2328528" cy="1135036"/>
          </a:xfrm>
          <a:prstGeom prst="rect">
            <a:avLst/>
          </a:prstGeom>
        </p:spPr>
      </p:pic>
    </p:spTree>
    <p:extLst>
      <p:ext uri="{BB962C8B-B14F-4D97-AF65-F5344CB8AC3E}">
        <p14:creationId xmlns:p14="http://schemas.microsoft.com/office/powerpoint/2010/main" val="2289620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C262A34-86A7-9748-B461-EC94E4EC504F}"/>
              </a:ext>
              <a:ext uri="{C183D7F6-B498-43B3-948B-1728B52AA6E4}">
                <adec:decorative xmlns:adec="http://schemas.microsoft.com/office/drawing/2017/decorative" val="1"/>
              </a:ext>
            </a:extLst>
          </p:cNvPr>
          <p:cNvSpPr/>
          <p:nvPr/>
        </p:nvSpPr>
        <p:spPr>
          <a:xfrm>
            <a:off x="0" y="1526876"/>
            <a:ext cx="9144000" cy="3616624"/>
          </a:xfrm>
          <a:prstGeom prst="rect">
            <a:avLst/>
          </a:prstGeom>
          <a:solidFill>
            <a:srgbClr val="F3F3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457200" y="569852"/>
            <a:ext cx="8229600" cy="802310"/>
          </a:xfrm>
        </p:spPr>
        <p:txBody>
          <a:bodyPr/>
          <a:lstStyle>
            <a:lvl1pPr>
              <a:defRPr b="1">
                <a:solidFill>
                  <a:srgbClr val="005C6E"/>
                </a:solidFill>
              </a:defRPr>
            </a:lvl1pPr>
          </a:lstStyle>
          <a:p>
            <a:r>
              <a:rPr lang="en-US"/>
              <a:t>Click to edit Master title style</a:t>
            </a:r>
          </a:p>
        </p:txBody>
      </p:sp>
      <p:sp>
        <p:nvSpPr>
          <p:cNvPr id="7" name="Content Placeholder 2"/>
          <p:cNvSpPr>
            <a:spLocks noGrp="1"/>
          </p:cNvSpPr>
          <p:nvPr>
            <p:ph idx="1" hasCustomPrompt="1"/>
          </p:nvPr>
        </p:nvSpPr>
        <p:spPr>
          <a:xfrm>
            <a:off x="457200" y="1638300"/>
            <a:ext cx="8229600" cy="2956322"/>
          </a:xfrm>
        </p:spPr>
        <p:txBody>
          <a:bodyPr>
            <a:noAutofit/>
          </a:bodyPr>
          <a:lstStyle>
            <a:lvl1pPr>
              <a:defRPr sz="2000">
                <a:solidFill>
                  <a:srgbClr val="005C6E"/>
                </a:solidFill>
              </a:defRPr>
            </a:lvl1pPr>
            <a:lvl2pPr>
              <a:defRPr sz="2000">
                <a:solidFill>
                  <a:srgbClr val="005C6E"/>
                </a:solidFill>
              </a:defRPr>
            </a:lvl2pPr>
            <a:lvl3pPr>
              <a:defRPr sz="2000">
                <a:solidFill>
                  <a:srgbClr val="005C6E"/>
                </a:solidFill>
              </a:defRPr>
            </a:lvl3pPr>
            <a:lvl4pPr>
              <a:defRPr sz="2000">
                <a:solidFill>
                  <a:srgbClr val="005C6E"/>
                </a:solidFill>
              </a:defRPr>
            </a:lvl4pPr>
            <a:lvl5pPr>
              <a:defRPr sz="2000">
                <a:solidFill>
                  <a:srgbClr val="005C6E"/>
                </a:solidFill>
              </a:defRPr>
            </a:lvl5pPr>
          </a:lstStyle>
          <a:p>
            <a:pPr lvl="0"/>
            <a:r>
              <a:rPr lang="en-US"/>
              <a:t>Edit Master text styles</a:t>
            </a:r>
          </a:p>
          <a:p>
            <a:pPr lvl="1"/>
            <a:r>
              <a:rPr lang="en-US"/>
              <a:t>Second level</a:t>
            </a:r>
          </a:p>
          <a:p>
            <a:pPr lvl="2"/>
            <a:r>
              <a:rPr lang="en-US"/>
              <a:t>Third level</a:t>
            </a:r>
          </a:p>
        </p:txBody>
      </p:sp>
      <p:pic>
        <p:nvPicPr>
          <p:cNvPr id="8" name="Picture 7" descr="AbilityNet logo">
            <a:extLst>
              <a:ext uri="{FF2B5EF4-FFF2-40B4-BE49-F238E27FC236}">
                <a16:creationId xmlns:a16="http://schemas.microsoft.com/office/drawing/2014/main" id="{CF8FF75B-F8B4-4F42-882B-B255BF3CE1C6}"/>
              </a:ext>
            </a:extLst>
          </p:cNvPr>
          <p:cNvPicPr>
            <a:picLocks noChangeAspect="1"/>
          </p:cNvPicPr>
          <p:nvPr userDrawn="1"/>
        </p:nvPicPr>
        <p:blipFill>
          <a:blip r:embed="rId2"/>
          <a:stretch>
            <a:fillRect/>
          </a:stretch>
        </p:blipFill>
        <p:spPr>
          <a:xfrm>
            <a:off x="6220397" y="106879"/>
            <a:ext cx="2328528" cy="1135036"/>
          </a:xfrm>
          <a:prstGeom prst="rect">
            <a:avLst/>
          </a:prstGeom>
        </p:spPr>
      </p:pic>
    </p:spTree>
    <p:extLst>
      <p:ext uri="{BB962C8B-B14F-4D97-AF65-F5344CB8AC3E}">
        <p14:creationId xmlns:p14="http://schemas.microsoft.com/office/powerpoint/2010/main" val="8005659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3517D6F-C625-C346-B49F-D6B7B5736A87}"/>
              </a:ext>
            </a:extLst>
          </p:cNvPr>
          <p:cNvSpPr>
            <a:spLocks noGrp="1"/>
          </p:cNvSpPr>
          <p:nvPr>
            <p:ph type="title"/>
          </p:nvPr>
        </p:nvSpPr>
        <p:spPr bwMode="auto">
          <a:xfrm>
            <a:off x="457200" y="6350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B80469C8-2673-7448-BA23-839ABECEBA27}"/>
              </a:ext>
            </a:extLst>
          </p:cNvPr>
          <p:cNvSpPr>
            <a:spLocks noGrp="1"/>
          </p:cNvSpPr>
          <p:nvPr>
            <p:ph type="body" idx="1"/>
          </p:nvPr>
        </p:nvSpPr>
        <p:spPr bwMode="auto">
          <a:xfrm>
            <a:off x="457200" y="1638300"/>
            <a:ext cx="8229600"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p:txBody>
      </p:sp>
      <p:sp>
        <p:nvSpPr>
          <p:cNvPr id="4" name="TextBox 3">
            <a:extLst>
              <a:ext uri="{FF2B5EF4-FFF2-40B4-BE49-F238E27FC236}">
                <a16:creationId xmlns:a16="http://schemas.microsoft.com/office/drawing/2014/main" id="{93F3752D-159E-F344-993E-D1C00B05B7A9}"/>
              </a:ext>
            </a:extLst>
          </p:cNvPr>
          <p:cNvSpPr txBox="1"/>
          <p:nvPr userDrawn="1"/>
        </p:nvSpPr>
        <p:spPr>
          <a:xfrm>
            <a:off x="350836" y="370113"/>
            <a:ext cx="5418591" cy="276999"/>
          </a:xfrm>
          <a:prstGeom prst="rect">
            <a:avLst/>
          </a:prstGeom>
          <a:noFill/>
        </p:spPr>
        <p:txBody>
          <a:bodyPr wrap="square" rtlCol="0">
            <a:spAutoFit/>
          </a:bodyPr>
          <a:lstStyle/>
          <a:p>
            <a:r>
              <a:rPr lang="en-GB" sz="1200" dirty="0">
                <a:solidFill>
                  <a:schemeClr val="accent5">
                    <a:lumMod val="90000"/>
                  </a:schemeClr>
                </a:solidFill>
              </a:rPr>
              <a:t>How AI can help older and disabled people</a:t>
            </a:r>
            <a:endParaRPr lang="en-US" sz="1200" dirty="0">
              <a:solidFill>
                <a:srgbClr val="005C6E"/>
              </a:solidFill>
            </a:endParaRP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Lst>
  <p:hf hdr="0" ftr="0" dt="0"/>
  <p:txStyles>
    <p:titleStyle>
      <a:lvl1pPr algn="l" defTabSz="457200" rtl="0" eaLnBrk="1" fontAlgn="base" hangingPunct="1">
        <a:spcBef>
          <a:spcPct val="0"/>
        </a:spcBef>
        <a:spcAft>
          <a:spcPct val="0"/>
        </a:spcAft>
        <a:defRPr sz="2800" kern="1200">
          <a:solidFill>
            <a:srgbClr val="005C6E"/>
          </a:solidFill>
          <a:latin typeface="Arial"/>
          <a:ea typeface="+mj-ea"/>
          <a:cs typeface="Arial"/>
        </a:defRPr>
      </a:lvl1pPr>
      <a:lvl2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2800">
          <a:solidFill>
            <a:schemeClr val="tx1"/>
          </a:solidFill>
          <a:latin typeface="Arial" panose="020B0604020202020204" pitchFamily="34" charset="0"/>
          <a:cs typeface="Arial" panose="020B0604020202020204" pitchFamily="34" charset="0"/>
        </a:defRPr>
      </a:lvl9pPr>
    </p:titleStyle>
    <p:bodyStyle>
      <a:lvl1pPr marL="342900" indent="-342900" algn="l" defTabSz="457200"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1pPr>
      <a:lvl2pPr marL="701675" indent="-342900" algn="l" defTabSz="457200"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2pPr>
      <a:lvl3pPr marL="1062038" indent="-342900" algn="l" defTabSz="457200" rtl="0" eaLnBrk="1" fontAlgn="base" hangingPunct="1">
        <a:spcBef>
          <a:spcPct val="0"/>
        </a:spcBef>
        <a:spcAft>
          <a:spcPts val="600"/>
        </a:spcAft>
        <a:buFont typeface="Arial" panose="020B0604020202020204" pitchFamily="34" charset="0"/>
        <a:buChar char="•"/>
        <a:defRPr sz="2400" kern="1200">
          <a:solidFill>
            <a:srgbClr val="005C6E"/>
          </a:solidFill>
          <a:latin typeface="Arial"/>
          <a:ea typeface="+mn-ea"/>
          <a:cs typeface="Arial"/>
        </a:defRPr>
      </a:lvl3pPr>
      <a:lvl4pPr marL="358775" algn="l" defTabSz="457200" rtl="0" eaLnBrk="1" fontAlgn="base" hangingPunct="1">
        <a:spcBef>
          <a:spcPct val="0"/>
        </a:spcBef>
        <a:spcAft>
          <a:spcPts val="600"/>
        </a:spcAft>
        <a:buFont typeface="Arial" panose="020B0604020202020204" pitchFamily="34" charset="0"/>
        <a:defRPr sz="2400" kern="1200">
          <a:solidFill>
            <a:schemeClr val="tx1"/>
          </a:solidFill>
          <a:latin typeface="Arial"/>
          <a:ea typeface="+mn-ea"/>
          <a:cs typeface="Arial"/>
        </a:defRPr>
      </a:lvl4pPr>
      <a:lvl5pPr algn="l" defTabSz="457200" rtl="0" eaLnBrk="1" fontAlgn="base" hangingPunct="1">
        <a:spcBef>
          <a:spcPct val="20000"/>
        </a:spcBef>
        <a:spcAft>
          <a:spcPct val="0"/>
        </a:spcAft>
        <a:buFont typeface="Arial" panose="020B0604020202020204" pitchFamily="34" charset="0"/>
        <a:defRPr sz="2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bilitynet.org.uk/free-resources/abilitynet-factsheets" TargetMode="External"/><Relationship Id="rId7" Type="http://schemas.openxmlformats.org/officeDocument/2006/relationships/hyperlink" Target="https://abilitynet.org.uk/news-blogs" TargetMode="External"/><Relationship Id="rId2" Type="http://schemas.openxmlformats.org/officeDocument/2006/relationships/hyperlink" Target="https://abilitynet.org.uk/at-home/request-free-it-support-home" TargetMode="External"/><Relationship Id="rId1" Type="http://schemas.openxmlformats.org/officeDocument/2006/relationships/slideLayout" Target="../slideLayouts/slideLayout2.xml"/><Relationship Id="rId6" Type="http://schemas.openxmlformats.org/officeDocument/2006/relationships/hyperlink" Target="https://abilitynet.org.uk/news-blogs/free-lenovo-devices-connectingu-scheme" TargetMode="External"/><Relationship Id="rId5" Type="http://schemas.openxmlformats.org/officeDocument/2006/relationships/hyperlink" Target="https://mcmw.abilitynet.org.uk/" TargetMode="External"/><Relationship Id="rId4" Type="http://schemas.openxmlformats.org/officeDocument/2006/relationships/hyperlink" Target="https://abilitynet.org.uk/free-resources/webinar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mcmw.abilitynet.org.uk/"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bernardmarr.com/are-alexa-and-siri-considered-ai/"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ED5A8EA-1B42-D2FF-01DF-865B05E3EA3B}"/>
              </a:ext>
            </a:extLst>
          </p:cNvPr>
          <p:cNvSpPr>
            <a:spLocks noGrp="1"/>
          </p:cNvSpPr>
          <p:nvPr>
            <p:ph type="title" idx="4294967295"/>
          </p:nvPr>
        </p:nvSpPr>
        <p:spPr bwMode="auto">
          <a:xfrm>
            <a:off x="524193" y="2423160"/>
            <a:ext cx="5456237" cy="752475"/>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GB" sz="1600" dirty="0">
                <a:solidFill>
                  <a:schemeClr val="accent5">
                    <a:lumMod val="90000"/>
                  </a:schemeClr>
                </a:solidFill>
              </a:rPr>
              <a:t>How AI can help disabled people</a:t>
            </a:r>
            <a:br>
              <a:rPr lang="en-GB" sz="1600" dirty="0">
                <a:solidFill>
                  <a:schemeClr val="accent5">
                    <a:lumMod val="90000"/>
                  </a:schemeClr>
                </a:solidFill>
              </a:rPr>
            </a:br>
            <a:r>
              <a:rPr kumimoji="0" lang="en-GB" sz="2200" b="0" i="0" u="none" strike="noStrike" kern="1200" cap="none" spc="0" normalizeH="0" baseline="0" noProof="0" dirty="0">
                <a:ln>
                  <a:noFill/>
                </a:ln>
                <a:solidFill>
                  <a:schemeClr val="accent5">
                    <a:lumMod val="90000"/>
                  </a:schemeClr>
                </a:solidFill>
                <a:effectLst/>
                <a:uLnTx/>
                <a:uFillTx/>
                <a:latin typeface="Arial"/>
                <a:ea typeface="+mn-ea"/>
                <a:cs typeface="Arial"/>
              </a:rPr>
              <a:t>Alex Barker-Disability Consultant</a:t>
            </a:r>
          </a:p>
          <a:p>
            <a:pPr marL="0" marR="0" lvl="0" indent="0" algn="l" defTabSz="457200" rtl="0" eaLnBrk="1" fontAlgn="base" latinLnBrk="0" hangingPunct="1">
              <a:lnSpc>
                <a:spcPct val="100000"/>
              </a:lnSpc>
              <a:spcBef>
                <a:spcPct val="0"/>
              </a:spcBef>
              <a:spcAft>
                <a:spcPts val="600"/>
              </a:spcAft>
              <a:buClrTx/>
              <a:buSzTx/>
              <a:buFont typeface="Arial" panose="020B0604020202020204" pitchFamily="34" charset="0"/>
              <a:buNone/>
              <a:tabLst/>
              <a:defRPr/>
            </a:pPr>
            <a:r>
              <a:rPr kumimoji="0" lang="en-GB" sz="2200" b="0" i="0" u="none" strike="noStrike" kern="1200" cap="none" spc="0" normalizeH="0" baseline="0" noProof="0" dirty="0">
                <a:ln>
                  <a:noFill/>
                </a:ln>
                <a:solidFill>
                  <a:schemeClr val="accent5">
                    <a:lumMod val="90000"/>
                  </a:schemeClr>
                </a:solidFill>
                <a:effectLst/>
                <a:uLnTx/>
                <a:uFillTx/>
                <a:latin typeface="Arial"/>
                <a:ea typeface="+mn-ea"/>
                <a:cs typeface="Arial"/>
              </a:rPr>
              <a:t>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D9B39-D74A-390D-198B-D1DE56DE7949}"/>
              </a:ext>
            </a:extLst>
          </p:cNvPr>
          <p:cNvSpPr>
            <a:spLocks noGrp="1"/>
          </p:cNvSpPr>
          <p:nvPr>
            <p:ph type="title"/>
          </p:nvPr>
        </p:nvSpPr>
        <p:spPr/>
        <p:txBody>
          <a:bodyPr/>
          <a:lstStyle/>
          <a:p>
            <a:r>
              <a:rPr lang="en-GB" dirty="0"/>
              <a:t>Can help you come up with an itinerary </a:t>
            </a:r>
          </a:p>
        </p:txBody>
      </p:sp>
      <p:pic>
        <p:nvPicPr>
          <p:cNvPr id="5" name="Picture 4">
            <a:extLst>
              <a:ext uri="{FF2B5EF4-FFF2-40B4-BE49-F238E27FC236}">
                <a16:creationId xmlns:a16="http://schemas.microsoft.com/office/drawing/2014/main" id="{D08B9B4C-7401-9473-7A74-92006243AE39}"/>
              </a:ext>
            </a:extLst>
          </p:cNvPr>
          <p:cNvPicPr>
            <a:picLocks noChangeAspect="1"/>
          </p:cNvPicPr>
          <p:nvPr/>
        </p:nvPicPr>
        <p:blipFill>
          <a:blip r:embed="rId2"/>
          <a:stretch>
            <a:fillRect/>
          </a:stretch>
        </p:blipFill>
        <p:spPr>
          <a:xfrm>
            <a:off x="446088" y="1556599"/>
            <a:ext cx="6115014" cy="3439696"/>
          </a:xfrm>
          <a:prstGeom prst="rect">
            <a:avLst/>
          </a:prstGeom>
        </p:spPr>
      </p:pic>
      <p:sp>
        <p:nvSpPr>
          <p:cNvPr id="6" name="TextBox 5">
            <a:extLst>
              <a:ext uri="{FF2B5EF4-FFF2-40B4-BE49-F238E27FC236}">
                <a16:creationId xmlns:a16="http://schemas.microsoft.com/office/drawing/2014/main" id="{2BB062AF-E844-C97A-4299-BED52C5A860C}"/>
              </a:ext>
            </a:extLst>
          </p:cNvPr>
          <p:cNvSpPr txBox="1"/>
          <p:nvPr/>
        </p:nvSpPr>
        <p:spPr>
          <a:xfrm>
            <a:off x="7046259" y="2643308"/>
            <a:ext cx="1490703" cy="369332"/>
          </a:xfrm>
          <a:prstGeom prst="rect">
            <a:avLst/>
          </a:prstGeom>
          <a:noFill/>
        </p:spPr>
        <p:txBody>
          <a:bodyPr wrap="square" rtlCol="0">
            <a:spAutoFit/>
          </a:bodyPr>
          <a:lstStyle/>
          <a:p>
            <a:r>
              <a:rPr lang="en-GB" dirty="0"/>
              <a:t>Co Pilot</a:t>
            </a:r>
          </a:p>
        </p:txBody>
      </p:sp>
    </p:spTree>
    <p:extLst>
      <p:ext uri="{BB962C8B-B14F-4D97-AF65-F5344CB8AC3E}">
        <p14:creationId xmlns:p14="http://schemas.microsoft.com/office/powerpoint/2010/main" val="1860927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77019-FB45-7A5F-277E-31BE78F4D49B}"/>
              </a:ext>
            </a:extLst>
          </p:cNvPr>
          <p:cNvSpPr>
            <a:spLocks noGrp="1"/>
          </p:cNvSpPr>
          <p:nvPr>
            <p:ph type="title"/>
          </p:nvPr>
        </p:nvSpPr>
        <p:spPr/>
        <p:txBody>
          <a:bodyPr/>
          <a:lstStyle/>
          <a:p>
            <a:r>
              <a:rPr lang="en-GB" dirty="0"/>
              <a:t>Can also summarise documents</a:t>
            </a:r>
          </a:p>
        </p:txBody>
      </p:sp>
      <p:pic>
        <p:nvPicPr>
          <p:cNvPr id="5" name="Content Placeholder 4">
            <a:extLst>
              <a:ext uri="{FF2B5EF4-FFF2-40B4-BE49-F238E27FC236}">
                <a16:creationId xmlns:a16="http://schemas.microsoft.com/office/drawing/2014/main" id="{A4ADA1C1-368F-F2E5-73FD-F07ED2A377B3}"/>
              </a:ext>
            </a:extLst>
          </p:cNvPr>
          <p:cNvPicPr>
            <a:picLocks noGrp="1" noChangeAspect="1"/>
          </p:cNvPicPr>
          <p:nvPr>
            <p:ph idx="1"/>
          </p:nvPr>
        </p:nvPicPr>
        <p:blipFill>
          <a:blip r:embed="rId2"/>
          <a:stretch>
            <a:fillRect/>
          </a:stretch>
        </p:blipFill>
        <p:spPr>
          <a:xfrm>
            <a:off x="1319671" y="1638300"/>
            <a:ext cx="5254977" cy="2955925"/>
          </a:xfrm>
        </p:spPr>
      </p:pic>
    </p:spTree>
    <p:extLst>
      <p:ext uri="{BB962C8B-B14F-4D97-AF65-F5344CB8AC3E}">
        <p14:creationId xmlns:p14="http://schemas.microsoft.com/office/powerpoint/2010/main" val="566183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B9E5E-FE9E-7819-6272-E8885AD7AF76}"/>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C7D304AC-57CB-C910-2972-7F4E905FCF4E}"/>
              </a:ext>
            </a:extLst>
          </p:cNvPr>
          <p:cNvPicPr>
            <a:picLocks noChangeAspect="1"/>
          </p:cNvPicPr>
          <p:nvPr/>
        </p:nvPicPr>
        <p:blipFill>
          <a:blip r:embed="rId2"/>
          <a:stretch>
            <a:fillRect/>
          </a:stretch>
        </p:blipFill>
        <p:spPr>
          <a:xfrm>
            <a:off x="838200" y="1713547"/>
            <a:ext cx="6004560" cy="3377566"/>
          </a:xfrm>
          <a:prstGeom prst="rect">
            <a:avLst/>
          </a:prstGeom>
        </p:spPr>
      </p:pic>
    </p:spTree>
    <p:extLst>
      <p:ext uri="{BB962C8B-B14F-4D97-AF65-F5344CB8AC3E}">
        <p14:creationId xmlns:p14="http://schemas.microsoft.com/office/powerpoint/2010/main" val="4045212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03978-A356-789F-4515-F79B159F438C}"/>
              </a:ext>
            </a:extLst>
          </p:cNvPr>
          <p:cNvSpPr>
            <a:spLocks noGrp="1"/>
          </p:cNvSpPr>
          <p:nvPr>
            <p:ph type="title"/>
          </p:nvPr>
        </p:nvSpPr>
        <p:spPr/>
        <p:txBody>
          <a:bodyPr/>
          <a:lstStyle/>
          <a:p>
            <a:r>
              <a:rPr lang="en-GB" dirty="0"/>
              <a:t>Can also help you write letters</a:t>
            </a:r>
          </a:p>
        </p:txBody>
      </p:sp>
      <p:pic>
        <p:nvPicPr>
          <p:cNvPr id="5" name="Picture 4">
            <a:extLst>
              <a:ext uri="{FF2B5EF4-FFF2-40B4-BE49-F238E27FC236}">
                <a16:creationId xmlns:a16="http://schemas.microsoft.com/office/drawing/2014/main" id="{B5A622D8-5ED2-42A4-9DD5-57A32C6ACB2E}"/>
              </a:ext>
            </a:extLst>
          </p:cNvPr>
          <p:cNvPicPr>
            <a:picLocks noChangeAspect="1"/>
          </p:cNvPicPr>
          <p:nvPr/>
        </p:nvPicPr>
        <p:blipFill>
          <a:blip r:embed="rId2"/>
          <a:stretch>
            <a:fillRect/>
          </a:stretch>
        </p:blipFill>
        <p:spPr>
          <a:xfrm>
            <a:off x="699248" y="1589155"/>
            <a:ext cx="6116490" cy="3440524"/>
          </a:xfrm>
          <a:prstGeom prst="rect">
            <a:avLst/>
          </a:prstGeom>
        </p:spPr>
      </p:pic>
    </p:spTree>
    <p:extLst>
      <p:ext uri="{BB962C8B-B14F-4D97-AF65-F5344CB8AC3E}">
        <p14:creationId xmlns:p14="http://schemas.microsoft.com/office/powerpoint/2010/main" val="2269851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9E691-B5DB-2A58-2318-61BC7F84AB01}"/>
              </a:ext>
            </a:extLst>
          </p:cNvPr>
          <p:cNvSpPr>
            <a:spLocks noGrp="1"/>
          </p:cNvSpPr>
          <p:nvPr>
            <p:ph type="title"/>
          </p:nvPr>
        </p:nvSpPr>
        <p:spPr/>
        <p:txBody>
          <a:bodyPr/>
          <a:lstStyle/>
          <a:p>
            <a:r>
              <a:rPr lang="en-GB" dirty="0"/>
              <a:t>Smart home and AI</a:t>
            </a:r>
          </a:p>
        </p:txBody>
      </p:sp>
      <p:pic>
        <p:nvPicPr>
          <p:cNvPr id="5" name="Picture 4">
            <a:extLst>
              <a:ext uri="{FF2B5EF4-FFF2-40B4-BE49-F238E27FC236}">
                <a16:creationId xmlns:a16="http://schemas.microsoft.com/office/drawing/2014/main" id="{60C0F6DB-BB24-9150-E887-F0627177CA7A}"/>
              </a:ext>
            </a:extLst>
          </p:cNvPr>
          <p:cNvPicPr>
            <a:picLocks noChangeAspect="1"/>
          </p:cNvPicPr>
          <p:nvPr/>
        </p:nvPicPr>
        <p:blipFill>
          <a:blip r:embed="rId3"/>
          <a:stretch>
            <a:fillRect/>
          </a:stretch>
        </p:blipFill>
        <p:spPr>
          <a:xfrm>
            <a:off x="581312" y="1746996"/>
            <a:ext cx="2233716" cy="2790078"/>
          </a:xfrm>
          <a:prstGeom prst="rect">
            <a:avLst/>
          </a:prstGeom>
        </p:spPr>
      </p:pic>
      <p:pic>
        <p:nvPicPr>
          <p:cNvPr id="6" name="Picture 5">
            <a:extLst>
              <a:ext uri="{FF2B5EF4-FFF2-40B4-BE49-F238E27FC236}">
                <a16:creationId xmlns:a16="http://schemas.microsoft.com/office/drawing/2014/main" id="{0375E5A0-CCEA-C9EE-ADD4-BA4328531F85}"/>
              </a:ext>
            </a:extLst>
          </p:cNvPr>
          <p:cNvPicPr>
            <a:picLocks noChangeAspect="1"/>
          </p:cNvPicPr>
          <p:nvPr/>
        </p:nvPicPr>
        <p:blipFill>
          <a:blip r:embed="rId4"/>
          <a:stretch>
            <a:fillRect/>
          </a:stretch>
        </p:blipFill>
        <p:spPr>
          <a:xfrm>
            <a:off x="2934820" y="1868924"/>
            <a:ext cx="2668150" cy="2668150"/>
          </a:xfrm>
          <a:prstGeom prst="rect">
            <a:avLst/>
          </a:prstGeom>
        </p:spPr>
      </p:pic>
      <p:pic>
        <p:nvPicPr>
          <p:cNvPr id="7" name="Picture 6">
            <a:extLst>
              <a:ext uri="{FF2B5EF4-FFF2-40B4-BE49-F238E27FC236}">
                <a16:creationId xmlns:a16="http://schemas.microsoft.com/office/drawing/2014/main" id="{9EB21CC1-2574-4C30-6299-466CFC4B8AF0}"/>
              </a:ext>
            </a:extLst>
          </p:cNvPr>
          <p:cNvPicPr>
            <a:picLocks noChangeAspect="1"/>
          </p:cNvPicPr>
          <p:nvPr/>
        </p:nvPicPr>
        <p:blipFill>
          <a:blip r:embed="rId5"/>
          <a:stretch>
            <a:fillRect/>
          </a:stretch>
        </p:blipFill>
        <p:spPr>
          <a:xfrm>
            <a:off x="5136271" y="1729227"/>
            <a:ext cx="3635558" cy="3047680"/>
          </a:xfrm>
          <a:prstGeom prst="rect">
            <a:avLst/>
          </a:prstGeom>
        </p:spPr>
      </p:pic>
    </p:spTree>
    <p:extLst>
      <p:ext uri="{BB962C8B-B14F-4D97-AF65-F5344CB8AC3E}">
        <p14:creationId xmlns:p14="http://schemas.microsoft.com/office/powerpoint/2010/main" val="1092953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DB86-9802-B887-881D-1E46B351B27A}"/>
              </a:ext>
            </a:extLst>
          </p:cNvPr>
          <p:cNvSpPr>
            <a:spLocks noGrp="1"/>
          </p:cNvSpPr>
          <p:nvPr>
            <p:ph type="title"/>
          </p:nvPr>
        </p:nvSpPr>
        <p:spPr/>
        <p:txBody>
          <a:bodyPr/>
          <a:lstStyle/>
          <a:p>
            <a:r>
              <a:rPr lang="en-GB" dirty="0"/>
              <a:t>Can help you to create graphics</a:t>
            </a:r>
          </a:p>
        </p:txBody>
      </p:sp>
      <p:pic>
        <p:nvPicPr>
          <p:cNvPr id="5" name="Content Placeholder 4" descr="A close up of a dog&#10;&#10;Description automatically generated">
            <a:extLst>
              <a:ext uri="{FF2B5EF4-FFF2-40B4-BE49-F238E27FC236}">
                <a16:creationId xmlns:a16="http://schemas.microsoft.com/office/drawing/2014/main" id="{29C7795C-BBE9-647F-FC7F-D01EEED95BE6}"/>
              </a:ext>
            </a:extLst>
          </p:cNvPr>
          <p:cNvPicPr>
            <a:picLocks noGrp="1" noChangeAspect="1"/>
          </p:cNvPicPr>
          <p:nvPr>
            <p:ph idx="1"/>
          </p:nvPr>
        </p:nvPicPr>
        <p:blipFill>
          <a:blip r:embed="rId2"/>
          <a:stretch>
            <a:fillRect/>
          </a:stretch>
        </p:blipFill>
        <p:spPr>
          <a:xfrm>
            <a:off x="340528" y="1671183"/>
            <a:ext cx="1796332" cy="1796332"/>
          </a:xfrm>
        </p:spPr>
      </p:pic>
      <p:pic>
        <p:nvPicPr>
          <p:cNvPr id="7" name="Picture 6">
            <a:extLst>
              <a:ext uri="{FF2B5EF4-FFF2-40B4-BE49-F238E27FC236}">
                <a16:creationId xmlns:a16="http://schemas.microsoft.com/office/drawing/2014/main" id="{93D38B40-700B-8F8A-6C72-4EF59C0ABFC3}"/>
              </a:ext>
            </a:extLst>
          </p:cNvPr>
          <p:cNvPicPr>
            <a:picLocks noChangeAspect="1"/>
          </p:cNvPicPr>
          <p:nvPr/>
        </p:nvPicPr>
        <p:blipFill>
          <a:blip r:embed="rId3"/>
          <a:stretch>
            <a:fillRect/>
          </a:stretch>
        </p:blipFill>
        <p:spPr>
          <a:xfrm>
            <a:off x="2263296" y="1726506"/>
            <a:ext cx="1552176" cy="1552176"/>
          </a:xfrm>
          <a:prstGeom prst="rect">
            <a:avLst/>
          </a:prstGeom>
        </p:spPr>
      </p:pic>
      <p:pic>
        <p:nvPicPr>
          <p:cNvPr id="9" name="Picture 8">
            <a:extLst>
              <a:ext uri="{FF2B5EF4-FFF2-40B4-BE49-F238E27FC236}">
                <a16:creationId xmlns:a16="http://schemas.microsoft.com/office/drawing/2014/main" id="{EAA12032-5D94-0756-8A04-899016CC91EA}"/>
              </a:ext>
            </a:extLst>
          </p:cNvPr>
          <p:cNvPicPr>
            <a:picLocks noChangeAspect="1"/>
          </p:cNvPicPr>
          <p:nvPr/>
        </p:nvPicPr>
        <p:blipFill>
          <a:blip r:embed="rId4"/>
          <a:stretch>
            <a:fillRect/>
          </a:stretch>
        </p:blipFill>
        <p:spPr>
          <a:xfrm>
            <a:off x="4181431" y="1671183"/>
            <a:ext cx="1556978" cy="1556978"/>
          </a:xfrm>
          <a:prstGeom prst="rect">
            <a:avLst/>
          </a:prstGeom>
        </p:spPr>
      </p:pic>
      <p:pic>
        <p:nvPicPr>
          <p:cNvPr id="10" name="Picture 9">
            <a:extLst>
              <a:ext uri="{FF2B5EF4-FFF2-40B4-BE49-F238E27FC236}">
                <a16:creationId xmlns:a16="http://schemas.microsoft.com/office/drawing/2014/main" id="{6731433D-BA05-D2F1-242D-134FB1FA2290}"/>
              </a:ext>
            </a:extLst>
          </p:cNvPr>
          <p:cNvPicPr>
            <a:picLocks noChangeAspect="1"/>
          </p:cNvPicPr>
          <p:nvPr/>
        </p:nvPicPr>
        <p:blipFill>
          <a:blip r:embed="rId5"/>
          <a:stretch>
            <a:fillRect/>
          </a:stretch>
        </p:blipFill>
        <p:spPr>
          <a:xfrm>
            <a:off x="5806698" y="2612987"/>
            <a:ext cx="2996774" cy="2247580"/>
          </a:xfrm>
          <a:prstGeom prst="rect">
            <a:avLst/>
          </a:prstGeom>
        </p:spPr>
      </p:pic>
    </p:spTree>
    <p:extLst>
      <p:ext uri="{BB962C8B-B14F-4D97-AF65-F5344CB8AC3E}">
        <p14:creationId xmlns:p14="http://schemas.microsoft.com/office/powerpoint/2010/main" val="2284358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37E376-2002-0641-AB32-F71E4D4420A8}"/>
              </a:ext>
              <a:ext uri="{C183D7F6-B498-43B3-948B-1728B52AA6E4}">
                <adec:decorative xmlns:adec="http://schemas.microsoft.com/office/drawing/2017/decorative" val="1"/>
              </a:ext>
            </a:extLst>
          </p:cNvPr>
          <p:cNvSpPr/>
          <p:nvPr/>
        </p:nvSpPr>
        <p:spPr>
          <a:xfrm>
            <a:off x="0" y="1507188"/>
            <a:ext cx="9144000" cy="3636312"/>
          </a:xfrm>
          <a:prstGeom prst="rect">
            <a:avLst/>
          </a:prstGeom>
          <a:solidFill>
            <a:srgbClr val="F3F3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Title 1">
            <a:extLst>
              <a:ext uri="{FF2B5EF4-FFF2-40B4-BE49-F238E27FC236}">
                <a16:creationId xmlns:a16="http://schemas.microsoft.com/office/drawing/2014/main" id="{85F2A272-FCD5-F742-92CD-79E73A2899B4}"/>
              </a:ext>
            </a:extLst>
          </p:cNvPr>
          <p:cNvSpPr>
            <a:spLocks noGrp="1"/>
          </p:cNvSpPr>
          <p:nvPr>
            <p:ph type="title"/>
          </p:nvPr>
        </p:nvSpPr>
        <p:spPr>
          <a:xfrm>
            <a:off x="457200" y="1693666"/>
            <a:ext cx="8229600" cy="800298"/>
          </a:xfrm>
        </p:spPr>
        <p:txBody>
          <a:bodyPr/>
          <a:lstStyle/>
          <a:p>
            <a:r>
              <a:rPr lang="en-US"/>
              <a:t>Q&amp;A</a:t>
            </a:r>
          </a:p>
        </p:txBody>
      </p:sp>
    </p:spTree>
    <p:extLst>
      <p:ext uri="{BB962C8B-B14F-4D97-AF65-F5344CB8AC3E}">
        <p14:creationId xmlns:p14="http://schemas.microsoft.com/office/powerpoint/2010/main" val="2214515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37E376-2002-0641-AB32-F71E4D4420A8}"/>
              </a:ext>
              <a:ext uri="{C183D7F6-B498-43B3-948B-1728B52AA6E4}">
                <adec:decorative xmlns:adec="http://schemas.microsoft.com/office/drawing/2017/decorative" val="1"/>
              </a:ext>
            </a:extLst>
          </p:cNvPr>
          <p:cNvSpPr/>
          <p:nvPr/>
        </p:nvSpPr>
        <p:spPr>
          <a:xfrm>
            <a:off x="0" y="1507188"/>
            <a:ext cx="9144000" cy="3636312"/>
          </a:xfrm>
          <a:prstGeom prst="rect">
            <a:avLst/>
          </a:prstGeom>
          <a:solidFill>
            <a:srgbClr val="F3F3F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0" name="Title 1">
            <a:extLst>
              <a:ext uri="{FF2B5EF4-FFF2-40B4-BE49-F238E27FC236}">
                <a16:creationId xmlns:a16="http://schemas.microsoft.com/office/drawing/2014/main" id="{79B02C72-2C7A-EA43-914D-8F9167DD10D8}"/>
              </a:ext>
            </a:extLst>
          </p:cNvPr>
          <p:cNvSpPr>
            <a:spLocks noGrp="1"/>
          </p:cNvSpPr>
          <p:nvPr>
            <p:ph type="title"/>
          </p:nvPr>
        </p:nvSpPr>
        <p:spPr>
          <a:xfrm>
            <a:off x="457200" y="1698776"/>
            <a:ext cx="8229600" cy="800298"/>
          </a:xfrm>
        </p:spPr>
        <p:txBody>
          <a:bodyPr/>
          <a:lstStyle/>
          <a:p>
            <a:r>
              <a:rPr lang="en-US" dirty="0"/>
              <a:t>Contact us</a:t>
            </a:r>
          </a:p>
        </p:txBody>
      </p:sp>
      <p:sp>
        <p:nvSpPr>
          <p:cNvPr id="7" name="Content Placeholder 2">
            <a:extLst>
              <a:ext uri="{FF2B5EF4-FFF2-40B4-BE49-F238E27FC236}">
                <a16:creationId xmlns:a16="http://schemas.microsoft.com/office/drawing/2014/main" id="{C26D6CB5-E7EF-B746-99AA-DB594FA14A93}"/>
              </a:ext>
            </a:extLst>
          </p:cNvPr>
          <p:cNvSpPr txBox="1">
            <a:spLocks/>
          </p:cNvSpPr>
          <p:nvPr/>
        </p:nvSpPr>
        <p:spPr bwMode="auto">
          <a:xfrm>
            <a:off x="419100" y="2690662"/>
            <a:ext cx="8229600" cy="1859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0"/>
              </a:spcBef>
              <a:spcAft>
                <a:spcPts val="600"/>
              </a:spcAft>
              <a:buFont typeface="Arial" panose="020B0604020202020204" pitchFamily="34" charset="0"/>
              <a:buChar char="•"/>
              <a:defRPr sz="1800" kern="1200">
                <a:solidFill>
                  <a:srgbClr val="1D5A60"/>
                </a:solidFill>
                <a:latin typeface="Arial"/>
                <a:ea typeface="+mn-ea"/>
                <a:cs typeface="Arial"/>
              </a:defRPr>
            </a:lvl1pPr>
            <a:lvl2pPr marL="701675" indent="-342900" algn="l" defTabSz="457200" rtl="0" eaLnBrk="1" fontAlgn="base" hangingPunct="1">
              <a:spcBef>
                <a:spcPct val="0"/>
              </a:spcBef>
              <a:spcAft>
                <a:spcPts val="600"/>
              </a:spcAft>
              <a:buFont typeface="Arial" panose="020B0604020202020204" pitchFamily="34" charset="0"/>
              <a:buChar char="•"/>
              <a:defRPr sz="1800" kern="1200">
                <a:solidFill>
                  <a:srgbClr val="1D5A60"/>
                </a:solidFill>
                <a:latin typeface="Arial"/>
                <a:ea typeface="+mn-ea"/>
                <a:cs typeface="Arial"/>
              </a:defRPr>
            </a:lvl2pPr>
            <a:lvl3pPr marL="1062038" indent="-342900" algn="l" defTabSz="457200" rtl="0" eaLnBrk="1" fontAlgn="base" hangingPunct="1">
              <a:spcBef>
                <a:spcPct val="0"/>
              </a:spcBef>
              <a:spcAft>
                <a:spcPts val="600"/>
              </a:spcAft>
              <a:buFont typeface="Arial" panose="020B0604020202020204" pitchFamily="34" charset="0"/>
              <a:buChar char="•"/>
              <a:defRPr sz="1800" kern="1200">
                <a:solidFill>
                  <a:srgbClr val="1D5A60"/>
                </a:solidFill>
                <a:latin typeface="Arial"/>
                <a:ea typeface="+mn-ea"/>
                <a:cs typeface="Arial"/>
              </a:defRPr>
            </a:lvl3pPr>
            <a:lvl4pPr marL="358775" algn="l" defTabSz="457200" rtl="0" eaLnBrk="1" fontAlgn="base" hangingPunct="1">
              <a:spcBef>
                <a:spcPct val="0"/>
              </a:spcBef>
              <a:spcAft>
                <a:spcPts val="600"/>
              </a:spcAft>
              <a:buFont typeface="Arial" panose="020B0604020202020204" pitchFamily="34" charset="0"/>
              <a:defRPr sz="1800" kern="1200">
                <a:solidFill>
                  <a:srgbClr val="1D5A60"/>
                </a:solidFill>
                <a:latin typeface="Arial"/>
                <a:ea typeface="+mn-ea"/>
                <a:cs typeface="Arial"/>
              </a:defRPr>
            </a:lvl4pPr>
            <a:lvl5pPr algn="l" defTabSz="457200" rtl="0" eaLnBrk="1" fontAlgn="base" hangingPunct="1">
              <a:spcBef>
                <a:spcPct val="20000"/>
              </a:spcBef>
              <a:spcAft>
                <a:spcPct val="0"/>
              </a:spcAft>
              <a:buFont typeface="Arial" panose="020B0604020202020204" pitchFamily="34" charset="0"/>
              <a:defRPr sz="1800" kern="1200">
                <a:solidFill>
                  <a:srgbClr val="1D5A60"/>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Telephone:</a:t>
            </a:r>
            <a:r>
              <a:rPr lang="en-GB" b="0" i="0" dirty="0">
                <a:solidFill>
                  <a:srgbClr val="2C2A29"/>
                </a:solidFill>
                <a:effectLst/>
                <a:latin typeface="Arial" panose="020B0604020202020204" pitchFamily="34" charset="0"/>
              </a:rPr>
              <a:t>0300 180 0028</a:t>
            </a:r>
          </a:p>
          <a:p>
            <a:r>
              <a:rPr lang="en-US" dirty="0"/>
              <a:t>Email: alex.barker@abilitynet.org.uk </a:t>
            </a:r>
          </a:p>
        </p:txBody>
      </p:sp>
    </p:spTree>
    <p:extLst>
      <p:ext uri="{BB962C8B-B14F-4D97-AF65-F5344CB8AC3E}">
        <p14:creationId xmlns:p14="http://schemas.microsoft.com/office/powerpoint/2010/main" val="2219398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1A1B4-D6F5-406E-A356-A8EFDC8D8023}"/>
              </a:ext>
            </a:extLst>
          </p:cNvPr>
          <p:cNvSpPr>
            <a:spLocks noGrp="1"/>
          </p:cNvSpPr>
          <p:nvPr>
            <p:ph type="title"/>
          </p:nvPr>
        </p:nvSpPr>
        <p:spPr/>
        <p:txBody>
          <a:bodyPr/>
          <a:lstStyle/>
          <a:p>
            <a:r>
              <a:rPr lang="en-GB" dirty="0"/>
              <a:t>Who are we?	</a:t>
            </a:r>
          </a:p>
        </p:txBody>
      </p:sp>
      <p:sp>
        <p:nvSpPr>
          <p:cNvPr id="3" name="Content Placeholder 2">
            <a:extLst>
              <a:ext uri="{FF2B5EF4-FFF2-40B4-BE49-F238E27FC236}">
                <a16:creationId xmlns:a16="http://schemas.microsoft.com/office/drawing/2014/main" id="{39CA4CCE-E361-4B93-8943-B72A8C92F94A}"/>
              </a:ext>
            </a:extLst>
          </p:cNvPr>
          <p:cNvSpPr>
            <a:spLocks noGrp="1"/>
          </p:cNvSpPr>
          <p:nvPr>
            <p:ph idx="1"/>
          </p:nvPr>
        </p:nvSpPr>
        <p:spPr>
          <a:xfrm>
            <a:off x="457200" y="1602580"/>
            <a:ext cx="4164806" cy="2956322"/>
          </a:xfrm>
        </p:spPr>
        <p:txBody>
          <a:bodyPr/>
          <a:lstStyle/>
          <a:p>
            <a:pPr marL="0" indent="0">
              <a:buNone/>
            </a:pPr>
            <a:r>
              <a:rPr lang="en-US" dirty="0"/>
              <a:t>AbilityNet supports people of </a:t>
            </a:r>
            <a:r>
              <a:rPr lang="en-US" b="1" dirty="0"/>
              <a:t>any age, </a:t>
            </a:r>
            <a:r>
              <a:rPr lang="en-US" dirty="0"/>
              <a:t>living with </a:t>
            </a:r>
            <a:r>
              <a:rPr lang="en-US" b="1" dirty="0"/>
              <a:t>any disability </a:t>
            </a:r>
            <a:r>
              <a:rPr lang="en-US" dirty="0"/>
              <a:t>or impairment to use technology to achieve their goals </a:t>
            </a:r>
            <a:r>
              <a:rPr lang="en-US" b="1" dirty="0"/>
              <a:t>at home, at work and in education. </a:t>
            </a:r>
          </a:p>
          <a:p>
            <a:pPr marL="0" indent="0">
              <a:buNone/>
            </a:pPr>
            <a:r>
              <a:rPr lang="en-US" dirty="0"/>
              <a:t>We do this by providing specialist advice services, free information resources and by helping to build a more accessible digital world</a:t>
            </a:r>
            <a:endParaRPr lang="en-GB" dirty="0"/>
          </a:p>
        </p:txBody>
      </p:sp>
      <p:pic>
        <p:nvPicPr>
          <p:cNvPr id="10" name="Picture 9" descr="AbilityNet Infographic">
            <a:extLst>
              <a:ext uri="{FF2B5EF4-FFF2-40B4-BE49-F238E27FC236}">
                <a16:creationId xmlns:a16="http://schemas.microsoft.com/office/drawing/2014/main" id="{08E3381C-5276-419B-8A13-8EAB2872DBE2}"/>
              </a:ext>
            </a:extLst>
          </p:cNvPr>
          <p:cNvPicPr>
            <a:picLocks noChangeAspect="1"/>
          </p:cNvPicPr>
          <p:nvPr/>
        </p:nvPicPr>
        <p:blipFill>
          <a:blip r:embed="rId2"/>
          <a:stretch>
            <a:fillRect/>
          </a:stretch>
        </p:blipFill>
        <p:spPr>
          <a:xfrm>
            <a:off x="4105588" y="1544241"/>
            <a:ext cx="4074005" cy="2880610"/>
          </a:xfrm>
          <a:prstGeom prst="rect">
            <a:avLst/>
          </a:prstGeom>
        </p:spPr>
      </p:pic>
    </p:spTree>
    <p:extLst>
      <p:ext uri="{BB962C8B-B14F-4D97-AF65-F5344CB8AC3E}">
        <p14:creationId xmlns:p14="http://schemas.microsoft.com/office/powerpoint/2010/main" val="2519871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42FB1-A68A-D64A-AB1D-EC6D9B1AE8D3}"/>
              </a:ext>
            </a:extLst>
          </p:cNvPr>
          <p:cNvSpPr>
            <a:spLocks noGrp="1"/>
          </p:cNvSpPr>
          <p:nvPr>
            <p:ph type="title"/>
          </p:nvPr>
        </p:nvSpPr>
        <p:spPr/>
        <p:txBody>
          <a:bodyPr/>
          <a:lstStyle/>
          <a:p>
            <a:r>
              <a:rPr lang="en-GB" dirty="0"/>
              <a:t>Free Resources</a:t>
            </a:r>
          </a:p>
        </p:txBody>
      </p:sp>
      <p:sp>
        <p:nvSpPr>
          <p:cNvPr id="3" name="Content Placeholder 2">
            <a:extLst>
              <a:ext uri="{FF2B5EF4-FFF2-40B4-BE49-F238E27FC236}">
                <a16:creationId xmlns:a16="http://schemas.microsoft.com/office/drawing/2014/main" id="{8927128A-A091-F416-2BFC-D18A7AFD3FE2}"/>
              </a:ext>
            </a:extLst>
          </p:cNvPr>
          <p:cNvSpPr>
            <a:spLocks noGrp="1"/>
          </p:cNvSpPr>
          <p:nvPr>
            <p:ph idx="1"/>
          </p:nvPr>
        </p:nvSpPr>
        <p:spPr/>
        <p:txBody>
          <a:bodyPr/>
          <a:lstStyle/>
          <a:p>
            <a:r>
              <a:rPr lang="en-GB" dirty="0">
                <a:hlinkClick r:id="rId2"/>
              </a:rPr>
              <a:t>500 + volunteers </a:t>
            </a:r>
            <a:r>
              <a:rPr lang="en-GB" dirty="0"/>
              <a:t>who can solve IT issues either remotely or F2F. </a:t>
            </a:r>
          </a:p>
          <a:p>
            <a:r>
              <a:rPr lang="en-GB" dirty="0">
                <a:hlinkClick r:id="rId3"/>
              </a:rPr>
              <a:t>Factsheets</a:t>
            </a:r>
            <a:r>
              <a:rPr lang="en-GB" dirty="0"/>
              <a:t>,</a:t>
            </a:r>
            <a:r>
              <a:rPr lang="en-GB" dirty="0">
                <a:hlinkClick r:id="rId4"/>
              </a:rPr>
              <a:t> webinars </a:t>
            </a:r>
            <a:r>
              <a:rPr lang="en-GB" dirty="0"/>
              <a:t>and </a:t>
            </a:r>
            <a:r>
              <a:rPr lang="en-GB" dirty="0">
                <a:hlinkClick r:id="rId5"/>
              </a:rPr>
              <a:t>“how to guides”</a:t>
            </a:r>
            <a:r>
              <a:rPr lang="en-GB" dirty="0"/>
              <a:t> all on our website</a:t>
            </a:r>
          </a:p>
          <a:p>
            <a:r>
              <a:rPr lang="en-GB" dirty="0" err="1">
                <a:hlinkClick r:id="rId6"/>
              </a:rPr>
              <a:t>ConnectingU</a:t>
            </a:r>
            <a:r>
              <a:rPr lang="en-GB" dirty="0">
                <a:hlinkClick r:id="rId6"/>
              </a:rPr>
              <a:t> scheme</a:t>
            </a:r>
            <a:r>
              <a:rPr lang="en-GB" dirty="0"/>
              <a:t> </a:t>
            </a:r>
          </a:p>
          <a:p>
            <a:r>
              <a:rPr lang="en-GB" dirty="0">
                <a:hlinkClick r:id="rId7"/>
              </a:rPr>
              <a:t>News and Blogs</a:t>
            </a:r>
            <a:endParaRPr lang="en-GB" dirty="0"/>
          </a:p>
          <a:p>
            <a:endParaRPr lang="en-GB" dirty="0"/>
          </a:p>
        </p:txBody>
      </p:sp>
    </p:spTree>
    <p:extLst>
      <p:ext uri="{BB962C8B-B14F-4D97-AF65-F5344CB8AC3E}">
        <p14:creationId xmlns:p14="http://schemas.microsoft.com/office/powerpoint/2010/main" val="3663641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9C452-0223-4B11-B14D-2512AAA3E073}"/>
              </a:ext>
            </a:extLst>
          </p:cNvPr>
          <p:cNvSpPr>
            <a:spLocks noGrp="1"/>
          </p:cNvSpPr>
          <p:nvPr>
            <p:ph type="title"/>
          </p:nvPr>
        </p:nvSpPr>
        <p:spPr/>
        <p:txBody>
          <a:bodyPr/>
          <a:lstStyle/>
          <a:p>
            <a:r>
              <a:rPr lang="en-GB" dirty="0"/>
              <a:t>My </a:t>
            </a:r>
            <a:r>
              <a:rPr lang="en-GB" sz="2400" dirty="0"/>
              <a:t>Computer</a:t>
            </a:r>
            <a:r>
              <a:rPr lang="en-GB" dirty="0"/>
              <a:t> My Way</a:t>
            </a:r>
          </a:p>
        </p:txBody>
      </p:sp>
      <p:pic>
        <p:nvPicPr>
          <p:cNvPr id="8" name="Content Placeholder 7" descr="My computer my way screenshot">
            <a:extLst>
              <a:ext uri="{FF2B5EF4-FFF2-40B4-BE49-F238E27FC236}">
                <a16:creationId xmlns:a16="http://schemas.microsoft.com/office/drawing/2014/main" id="{EFDFCCB4-81D4-432F-A379-3F7D9A4C8AFB}"/>
              </a:ext>
            </a:extLst>
          </p:cNvPr>
          <p:cNvPicPr>
            <a:picLocks noGrp="1" noChangeAspect="1"/>
          </p:cNvPicPr>
          <p:nvPr>
            <p:ph idx="1"/>
          </p:nvPr>
        </p:nvPicPr>
        <p:blipFill>
          <a:blip r:embed="rId2"/>
          <a:stretch>
            <a:fillRect/>
          </a:stretch>
        </p:blipFill>
        <p:spPr>
          <a:xfrm>
            <a:off x="952201" y="1643021"/>
            <a:ext cx="4737475" cy="2664830"/>
          </a:xfrm>
        </p:spPr>
      </p:pic>
      <p:sp>
        <p:nvSpPr>
          <p:cNvPr id="5" name="TextBox 4">
            <a:extLst>
              <a:ext uri="{FF2B5EF4-FFF2-40B4-BE49-F238E27FC236}">
                <a16:creationId xmlns:a16="http://schemas.microsoft.com/office/drawing/2014/main" id="{13CE1270-7C3D-44BA-B908-41144B4CC904}"/>
              </a:ext>
            </a:extLst>
          </p:cNvPr>
          <p:cNvSpPr txBox="1"/>
          <p:nvPr/>
        </p:nvSpPr>
        <p:spPr>
          <a:xfrm>
            <a:off x="5973324" y="2345426"/>
            <a:ext cx="2604063" cy="923330"/>
          </a:xfrm>
          <a:prstGeom prst="rect">
            <a:avLst/>
          </a:prstGeom>
          <a:noFill/>
        </p:spPr>
        <p:txBody>
          <a:bodyPr wrap="square" rtlCol="0">
            <a:spAutoFit/>
          </a:bodyPr>
          <a:lstStyle/>
          <a:p>
            <a:r>
              <a:rPr lang="en-GB" dirty="0"/>
              <a:t>Link: </a:t>
            </a:r>
            <a:r>
              <a:rPr lang="en-GB" dirty="0">
                <a:hlinkClick r:id="rId3"/>
              </a:rPr>
              <a:t>https://mcmw.abilitynet.org.uk/</a:t>
            </a:r>
            <a:r>
              <a:rPr lang="en-GB" dirty="0"/>
              <a:t> </a:t>
            </a:r>
          </a:p>
        </p:txBody>
      </p:sp>
    </p:spTree>
    <p:extLst>
      <p:ext uri="{BB962C8B-B14F-4D97-AF65-F5344CB8AC3E}">
        <p14:creationId xmlns:p14="http://schemas.microsoft.com/office/powerpoint/2010/main" val="810164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FE2C7-7588-9A4D-A557-BF3AA2BC2892}"/>
              </a:ext>
            </a:extLst>
          </p:cNvPr>
          <p:cNvSpPr>
            <a:spLocks noGrp="1"/>
          </p:cNvSpPr>
          <p:nvPr>
            <p:ph type="title"/>
          </p:nvPr>
        </p:nvSpPr>
        <p:spPr>
          <a:xfrm>
            <a:off x="252483" y="686595"/>
            <a:ext cx="8229600" cy="800298"/>
          </a:xfrm>
        </p:spPr>
        <p:txBody>
          <a:bodyPr/>
          <a:lstStyle/>
          <a:p>
            <a:r>
              <a:rPr lang="en-US" sz="2400" dirty="0"/>
              <a:t>About me</a:t>
            </a:r>
          </a:p>
        </p:txBody>
      </p:sp>
      <p:sp>
        <p:nvSpPr>
          <p:cNvPr id="7" name="TextBox 6" descr="Description box- About me">
            <a:extLst>
              <a:ext uri="{FF2B5EF4-FFF2-40B4-BE49-F238E27FC236}">
                <a16:creationId xmlns:a16="http://schemas.microsoft.com/office/drawing/2014/main" id="{A0AB26F7-8975-1FF9-847B-5565B2D6387F}"/>
              </a:ext>
            </a:extLst>
          </p:cNvPr>
          <p:cNvSpPr txBox="1"/>
          <p:nvPr/>
        </p:nvSpPr>
        <p:spPr>
          <a:xfrm>
            <a:off x="3700135" y="1634847"/>
            <a:ext cx="4600920" cy="3508653"/>
          </a:xfrm>
          <a:prstGeom prst="rect">
            <a:avLst/>
          </a:prstGeom>
          <a:noFill/>
        </p:spPr>
        <p:txBody>
          <a:bodyPr wrap="square" rtlCol="0">
            <a:spAutoFit/>
          </a:bodyPr>
          <a:lstStyle/>
          <a:p>
            <a:r>
              <a:rPr lang="en-GB" sz="1200" dirty="0">
                <a:solidFill>
                  <a:srgbClr val="1D5A60"/>
                </a:solidFill>
              </a:rPr>
              <a:t>I have worked for AbilityNet  for 20 years in two periods</a:t>
            </a:r>
          </a:p>
          <a:p>
            <a:endParaRPr lang="en-GB" sz="1200" dirty="0">
              <a:solidFill>
                <a:srgbClr val="1D5A60"/>
              </a:solidFill>
            </a:endParaRPr>
          </a:p>
          <a:p>
            <a:r>
              <a:rPr lang="en-GB" sz="1200" dirty="0">
                <a:solidFill>
                  <a:srgbClr val="1D5A60"/>
                </a:solidFill>
              </a:rPr>
              <a:t>I have a rare condition called Moebius Syndrome</a:t>
            </a:r>
          </a:p>
          <a:p>
            <a:endParaRPr lang="en-GB" sz="1200" dirty="0">
              <a:solidFill>
                <a:srgbClr val="1D5A60"/>
              </a:solidFill>
            </a:endParaRPr>
          </a:p>
          <a:p>
            <a:r>
              <a:rPr lang="en-GB" sz="1200" dirty="0">
                <a:solidFill>
                  <a:srgbClr val="1D5A60"/>
                </a:solidFill>
              </a:rPr>
              <a:t>I only have two fingers on each hand</a:t>
            </a:r>
          </a:p>
          <a:p>
            <a:endParaRPr lang="en-GB" sz="1200" dirty="0">
              <a:solidFill>
                <a:srgbClr val="1D5A60"/>
              </a:solidFill>
            </a:endParaRPr>
          </a:p>
          <a:p>
            <a:r>
              <a:rPr lang="en-GB" sz="1200" dirty="0">
                <a:solidFill>
                  <a:srgbClr val="1D5A60"/>
                </a:solidFill>
              </a:rPr>
              <a:t>I have a paralysed face. I cannot show any emotions</a:t>
            </a:r>
          </a:p>
          <a:p>
            <a:endParaRPr lang="en-GB" sz="1200" dirty="0">
              <a:solidFill>
                <a:srgbClr val="1D5A60"/>
              </a:solidFill>
            </a:endParaRPr>
          </a:p>
          <a:p>
            <a:r>
              <a:rPr lang="en-GB" sz="1200" dirty="0">
                <a:solidFill>
                  <a:srgbClr val="1D5A60"/>
                </a:solidFill>
              </a:rPr>
              <a:t>Without tech I wouldn’t have a job, wouldn’t have gone  to college/university and studied abroad (USA, Sweden). </a:t>
            </a:r>
          </a:p>
          <a:p>
            <a:r>
              <a:rPr lang="en-GB" sz="1200" dirty="0">
                <a:solidFill>
                  <a:srgbClr val="1D5A60"/>
                </a:solidFill>
              </a:rPr>
              <a:t> </a:t>
            </a:r>
          </a:p>
          <a:p>
            <a:r>
              <a:rPr lang="en-GB" sz="1200" dirty="0">
                <a:solidFill>
                  <a:srgbClr val="1D5A60"/>
                </a:solidFill>
              </a:rPr>
              <a:t>I met my wife online and she has the same disability as me. We met on Facebook.  She lived in North Carolina, USA, and moved to Coventry in 2018.  We were an internet sensation for 15 minutes.</a:t>
            </a:r>
          </a:p>
          <a:p>
            <a:endParaRPr lang="en-GB" sz="1200" dirty="0">
              <a:solidFill>
                <a:srgbClr val="1D5A60"/>
              </a:solidFill>
            </a:endParaRPr>
          </a:p>
          <a:p>
            <a:r>
              <a:rPr lang="en-GB" sz="1200" dirty="0">
                <a:solidFill>
                  <a:srgbClr val="1D5A60"/>
                </a:solidFill>
              </a:rPr>
              <a:t>I know what it is like to struggle to get my work down.  I can relate to clients</a:t>
            </a:r>
          </a:p>
          <a:p>
            <a:endParaRPr lang="en-GB" dirty="0"/>
          </a:p>
        </p:txBody>
      </p:sp>
      <p:pic>
        <p:nvPicPr>
          <p:cNvPr id="9" name="Content Placeholder 8">
            <a:extLst>
              <a:ext uri="{FF2B5EF4-FFF2-40B4-BE49-F238E27FC236}">
                <a16:creationId xmlns:a16="http://schemas.microsoft.com/office/drawing/2014/main" id="{608198A8-C633-662B-6047-99C3E1A4FF4B}"/>
              </a:ext>
            </a:extLst>
          </p:cNvPr>
          <p:cNvPicPr>
            <a:picLocks noGrp="1" noChangeAspect="1"/>
          </p:cNvPicPr>
          <p:nvPr>
            <p:ph idx="1"/>
          </p:nvPr>
        </p:nvPicPr>
        <p:blipFill>
          <a:blip r:embed="rId3"/>
          <a:stretch>
            <a:fillRect/>
          </a:stretch>
        </p:blipFill>
        <p:spPr>
          <a:xfrm>
            <a:off x="751505" y="1737360"/>
            <a:ext cx="2177755" cy="2955925"/>
          </a:xfrm>
          <a:prstGeom prst="rect">
            <a:avLst/>
          </a:prstGeom>
        </p:spPr>
      </p:pic>
    </p:spTree>
    <p:extLst>
      <p:ext uri="{BB962C8B-B14F-4D97-AF65-F5344CB8AC3E}">
        <p14:creationId xmlns:p14="http://schemas.microsoft.com/office/powerpoint/2010/main" val="3752247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5FE2C7-7588-9A4D-A557-BF3AA2BC2892}"/>
              </a:ext>
            </a:extLst>
          </p:cNvPr>
          <p:cNvSpPr>
            <a:spLocks noGrp="1"/>
          </p:cNvSpPr>
          <p:nvPr>
            <p:ph type="title"/>
          </p:nvPr>
        </p:nvSpPr>
        <p:spPr/>
        <p:txBody>
          <a:bodyPr/>
          <a:lstStyle/>
          <a:p>
            <a:r>
              <a:rPr lang="en-US" sz="2400" dirty="0"/>
              <a:t>How can AI help disabled people? </a:t>
            </a:r>
          </a:p>
        </p:txBody>
      </p:sp>
      <p:sp>
        <p:nvSpPr>
          <p:cNvPr id="2" name="TextBox 1">
            <a:extLst>
              <a:ext uri="{FF2B5EF4-FFF2-40B4-BE49-F238E27FC236}">
                <a16:creationId xmlns:a16="http://schemas.microsoft.com/office/drawing/2014/main" id="{4BA59DC1-DF9E-FA30-A963-C43C15846161}"/>
              </a:ext>
            </a:extLst>
          </p:cNvPr>
          <p:cNvSpPr txBox="1"/>
          <p:nvPr/>
        </p:nvSpPr>
        <p:spPr>
          <a:xfrm>
            <a:off x="510540" y="1764506"/>
            <a:ext cx="8302308" cy="1477328"/>
          </a:xfrm>
          <a:prstGeom prst="rect">
            <a:avLst/>
          </a:prstGeom>
          <a:noFill/>
        </p:spPr>
        <p:txBody>
          <a:bodyPr wrap="square" rtlCol="0">
            <a:spAutoFit/>
          </a:bodyPr>
          <a:lstStyle/>
          <a:p>
            <a:r>
              <a:rPr lang="en-GB" b="0" i="1" dirty="0">
                <a:solidFill>
                  <a:srgbClr val="1D5A60"/>
                </a:solidFill>
                <a:effectLst/>
                <a:highlight>
                  <a:srgbClr val="FFFFFF"/>
                </a:highlight>
                <a:latin typeface="Arial" panose="020B0604020202020204" pitchFamily="34" charset="0"/>
                <a:cs typeface="Arial" panose="020B0604020202020204" pitchFamily="34" charset="0"/>
              </a:rPr>
              <a:t>Alexa and Siri, Amazon and Apple’s digital voice assistants, are much more than a convenient tool—they are very real applications of artificial intelligence that is increasingly integral to our daily life. They both rely on natural language generation and processing and machine learning, forms of artificial intelligence, in order to effectively operate and perform better over time.</a:t>
            </a:r>
            <a:endParaRPr lang="en-GB" i="1" dirty="0">
              <a:solidFill>
                <a:srgbClr val="1D5A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859E154-AEDC-A11C-2FFC-518B4175DFF5}"/>
              </a:ext>
            </a:extLst>
          </p:cNvPr>
          <p:cNvSpPr txBox="1"/>
          <p:nvPr/>
        </p:nvSpPr>
        <p:spPr>
          <a:xfrm>
            <a:off x="2084070" y="3497581"/>
            <a:ext cx="4975860" cy="369332"/>
          </a:xfrm>
          <a:prstGeom prst="rect">
            <a:avLst/>
          </a:prstGeom>
          <a:noFill/>
        </p:spPr>
        <p:txBody>
          <a:bodyPr wrap="square" rtlCol="0">
            <a:spAutoFit/>
          </a:bodyPr>
          <a:lstStyle/>
          <a:p>
            <a:r>
              <a:rPr lang="en-GB" dirty="0">
                <a:hlinkClick r:id="rId3"/>
              </a:rPr>
              <a:t>Are Alexa And Siri Considered AI? | Bernard Marr</a:t>
            </a:r>
            <a:r>
              <a:rPr lang="en-GB" dirty="0"/>
              <a:t> </a:t>
            </a:r>
          </a:p>
        </p:txBody>
      </p:sp>
    </p:spTree>
    <p:extLst>
      <p:ext uri="{BB962C8B-B14F-4D97-AF65-F5344CB8AC3E}">
        <p14:creationId xmlns:p14="http://schemas.microsoft.com/office/powerpoint/2010/main" val="3226650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0DF6-FBF5-4684-A72A-E708CF16CCEC}"/>
              </a:ext>
            </a:extLst>
          </p:cNvPr>
          <p:cNvSpPr>
            <a:spLocks noGrp="1"/>
          </p:cNvSpPr>
          <p:nvPr>
            <p:ph type="title"/>
          </p:nvPr>
        </p:nvSpPr>
        <p:spPr/>
        <p:txBody>
          <a:bodyPr/>
          <a:lstStyle/>
          <a:p>
            <a:r>
              <a:rPr lang="en-GB" dirty="0"/>
              <a:t>Digital voice assistants</a:t>
            </a:r>
          </a:p>
        </p:txBody>
      </p:sp>
      <p:sp>
        <p:nvSpPr>
          <p:cNvPr id="6" name="TextBox 5">
            <a:extLst>
              <a:ext uri="{FF2B5EF4-FFF2-40B4-BE49-F238E27FC236}">
                <a16:creationId xmlns:a16="http://schemas.microsoft.com/office/drawing/2014/main" id="{8D748FC3-CEAA-1A57-12AD-F8F5A97ECD71}"/>
              </a:ext>
            </a:extLst>
          </p:cNvPr>
          <p:cNvSpPr txBox="1"/>
          <p:nvPr/>
        </p:nvSpPr>
        <p:spPr>
          <a:xfrm>
            <a:off x="1432240" y="1878723"/>
            <a:ext cx="5151120" cy="2308324"/>
          </a:xfrm>
          <a:prstGeom prst="rect">
            <a:avLst/>
          </a:prstGeom>
          <a:noFill/>
        </p:spPr>
        <p:txBody>
          <a:bodyPr wrap="square" rtlCol="0">
            <a:spAutoFit/>
          </a:bodyPr>
          <a:lstStyle/>
          <a:p>
            <a:r>
              <a:rPr lang="en-GB" dirty="0"/>
              <a:t>Can help people manage their day to day lives (diary management, pill reminders, motivational  quotes etc) </a:t>
            </a:r>
          </a:p>
          <a:p>
            <a:endParaRPr lang="en-GB" dirty="0"/>
          </a:p>
          <a:p>
            <a:r>
              <a:rPr lang="en-GB" dirty="0"/>
              <a:t>They can also control products around your house and convert it into a “smart house”,  </a:t>
            </a:r>
          </a:p>
          <a:p>
            <a:endParaRPr lang="en-GB" dirty="0"/>
          </a:p>
          <a:p>
            <a:endParaRPr lang="en-GB" dirty="0"/>
          </a:p>
        </p:txBody>
      </p:sp>
    </p:spTree>
    <p:extLst>
      <p:ext uri="{BB962C8B-B14F-4D97-AF65-F5344CB8AC3E}">
        <p14:creationId xmlns:p14="http://schemas.microsoft.com/office/powerpoint/2010/main" val="1610353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63DC-5528-4811-B29D-049F5AE87823}"/>
              </a:ext>
            </a:extLst>
          </p:cNvPr>
          <p:cNvSpPr>
            <a:spLocks noGrp="1"/>
          </p:cNvSpPr>
          <p:nvPr>
            <p:ph type="title"/>
          </p:nvPr>
        </p:nvSpPr>
        <p:spPr/>
        <p:txBody>
          <a:bodyPr/>
          <a:lstStyle/>
          <a:p>
            <a:r>
              <a:rPr lang="en-GB" dirty="0"/>
              <a:t>AI can also help you come up with ideas. </a:t>
            </a:r>
          </a:p>
        </p:txBody>
      </p:sp>
      <p:pic>
        <p:nvPicPr>
          <p:cNvPr id="7" name="Content Placeholder 6">
            <a:extLst>
              <a:ext uri="{FF2B5EF4-FFF2-40B4-BE49-F238E27FC236}">
                <a16:creationId xmlns:a16="http://schemas.microsoft.com/office/drawing/2014/main" id="{4DA3ABFF-9ADD-8107-5EBF-3F51D75D53A2}"/>
              </a:ext>
            </a:extLst>
          </p:cNvPr>
          <p:cNvPicPr>
            <a:picLocks noGrp="1" noChangeAspect="1"/>
          </p:cNvPicPr>
          <p:nvPr>
            <p:ph idx="1"/>
          </p:nvPr>
        </p:nvPicPr>
        <p:blipFill>
          <a:blip r:embed="rId2"/>
          <a:stretch>
            <a:fillRect/>
          </a:stretch>
        </p:blipFill>
        <p:spPr>
          <a:xfrm>
            <a:off x="446088" y="1567496"/>
            <a:ext cx="6629400" cy="3463294"/>
          </a:xfrm>
        </p:spPr>
      </p:pic>
      <p:sp>
        <p:nvSpPr>
          <p:cNvPr id="8" name="TextBox 7">
            <a:extLst>
              <a:ext uri="{FF2B5EF4-FFF2-40B4-BE49-F238E27FC236}">
                <a16:creationId xmlns:a16="http://schemas.microsoft.com/office/drawing/2014/main" id="{A7493CF6-6A8D-5E45-D3E2-9E7D1133BBF4}"/>
              </a:ext>
            </a:extLst>
          </p:cNvPr>
          <p:cNvSpPr txBox="1"/>
          <p:nvPr/>
        </p:nvSpPr>
        <p:spPr>
          <a:xfrm>
            <a:off x="7452360" y="2248584"/>
            <a:ext cx="922020" cy="369332"/>
          </a:xfrm>
          <a:prstGeom prst="rect">
            <a:avLst/>
          </a:prstGeom>
          <a:noFill/>
        </p:spPr>
        <p:txBody>
          <a:bodyPr wrap="square" rtlCol="0">
            <a:spAutoFit/>
          </a:bodyPr>
          <a:lstStyle/>
          <a:p>
            <a:r>
              <a:rPr lang="en-GB" dirty="0"/>
              <a:t>Co-pilot</a:t>
            </a:r>
          </a:p>
        </p:txBody>
      </p:sp>
    </p:spTree>
    <p:extLst>
      <p:ext uri="{BB962C8B-B14F-4D97-AF65-F5344CB8AC3E}">
        <p14:creationId xmlns:p14="http://schemas.microsoft.com/office/powerpoint/2010/main" val="682889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E869-E91C-A4B8-5A44-F4948117C27E}"/>
              </a:ext>
            </a:extLst>
          </p:cNvPr>
          <p:cNvSpPr>
            <a:spLocks noGrp="1"/>
          </p:cNvSpPr>
          <p:nvPr>
            <p:ph type="title"/>
          </p:nvPr>
        </p:nvSpPr>
        <p:spPr>
          <a:xfrm>
            <a:off x="369247" y="621794"/>
            <a:ext cx="8229600" cy="800298"/>
          </a:xfrm>
        </p:spPr>
        <p:txBody>
          <a:bodyPr/>
          <a:lstStyle/>
          <a:p>
            <a:r>
              <a:rPr lang="en-GB" dirty="0"/>
              <a:t>Can help you come up with speeches etc</a:t>
            </a:r>
          </a:p>
        </p:txBody>
      </p:sp>
      <p:pic>
        <p:nvPicPr>
          <p:cNvPr id="5" name="Picture 4">
            <a:extLst>
              <a:ext uri="{FF2B5EF4-FFF2-40B4-BE49-F238E27FC236}">
                <a16:creationId xmlns:a16="http://schemas.microsoft.com/office/drawing/2014/main" id="{EFA1D7D8-E561-3B07-F33D-A2CB4D53CBC4}"/>
              </a:ext>
            </a:extLst>
          </p:cNvPr>
          <p:cNvPicPr>
            <a:picLocks noChangeAspect="1"/>
          </p:cNvPicPr>
          <p:nvPr/>
        </p:nvPicPr>
        <p:blipFill>
          <a:blip r:embed="rId2"/>
          <a:stretch>
            <a:fillRect/>
          </a:stretch>
        </p:blipFill>
        <p:spPr>
          <a:xfrm>
            <a:off x="541020" y="1583114"/>
            <a:ext cx="5845176" cy="3287912"/>
          </a:xfrm>
          <a:prstGeom prst="rect">
            <a:avLst/>
          </a:prstGeom>
        </p:spPr>
      </p:pic>
      <p:sp>
        <p:nvSpPr>
          <p:cNvPr id="6" name="TextBox 5">
            <a:extLst>
              <a:ext uri="{FF2B5EF4-FFF2-40B4-BE49-F238E27FC236}">
                <a16:creationId xmlns:a16="http://schemas.microsoft.com/office/drawing/2014/main" id="{558A3F64-50F8-1F96-F73D-8289DD6453D2}"/>
              </a:ext>
            </a:extLst>
          </p:cNvPr>
          <p:cNvSpPr txBox="1"/>
          <p:nvPr/>
        </p:nvSpPr>
        <p:spPr>
          <a:xfrm>
            <a:off x="7090410" y="2087880"/>
            <a:ext cx="922020" cy="646331"/>
          </a:xfrm>
          <a:prstGeom prst="rect">
            <a:avLst/>
          </a:prstGeom>
          <a:noFill/>
        </p:spPr>
        <p:txBody>
          <a:bodyPr wrap="square" rtlCol="0">
            <a:spAutoFit/>
          </a:bodyPr>
          <a:lstStyle/>
          <a:p>
            <a:r>
              <a:rPr lang="en-GB" dirty="0"/>
              <a:t>Chat GPT</a:t>
            </a:r>
          </a:p>
        </p:txBody>
      </p:sp>
    </p:spTree>
    <p:extLst>
      <p:ext uri="{BB962C8B-B14F-4D97-AF65-F5344CB8AC3E}">
        <p14:creationId xmlns:p14="http://schemas.microsoft.com/office/powerpoint/2010/main" val="1496314221"/>
      </p:ext>
    </p:extLst>
  </p:cSld>
  <p:clrMapOvr>
    <a:masterClrMapping/>
  </p:clrMapOvr>
</p:sld>
</file>

<file path=ppt/theme/theme1.xml><?xml version="1.0" encoding="utf-8"?>
<a:theme xmlns:a="http://schemas.openxmlformats.org/drawingml/2006/main" name="AbilityNet Theme June 2014">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bilityNet powerpoint template 4x3 V1 March 2018" id="{5B7310ED-77BD-E247-AB20-7C6FDFC2F53B}" vid="{39FC8AD2-E002-1842-9762-04B77B64AE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064875B8D33BD45B33BB82C42BC3412" ma:contentTypeVersion="16" ma:contentTypeDescription="Create a new document." ma:contentTypeScope="" ma:versionID="ecd5eeae1d59305ac23a6e3bcb97b971">
  <xsd:schema xmlns:xsd="http://www.w3.org/2001/XMLSchema" xmlns:xs="http://www.w3.org/2001/XMLSchema" xmlns:p="http://schemas.microsoft.com/office/2006/metadata/properties" xmlns:ns2="e9022c45-ecb4-4bad-9d43-34d919865c4e" xmlns:ns3="9e3f18d1-6953-4395-b3bc-5da0e3d5b6f1" targetNamespace="http://schemas.microsoft.com/office/2006/metadata/properties" ma:root="true" ma:fieldsID="4f5ac1d0a1a57cb4b4978d975881ddf6" ns2:_="" ns3:_="">
    <xsd:import namespace="e9022c45-ecb4-4bad-9d43-34d919865c4e"/>
    <xsd:import namespace="9e3f18d1-6953-4395-b3bc-5da0e3d5b6f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022c45-ecb4-4bad-9d43-34d919865c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a6d2e3c-0b3a-49fd-999a-40b808ea9312}" ma:internalName="TaxCatchAll" ma:showField="CatchAllData" ma:web="e9022c45-ecb4-4bad-9d43-34d919865c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e3f18d1-6953-4395-b3bc-5da0e3d5b6f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3d872fd-864d-485f-8d3d-6992e6eedb3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9022c45-ecb4-4bad-9d43-34d919865c4e">
      <UserInfo>
        <DisplayName>Kelly Chan</DisplayName>
        <AccountId>550</AccountId>
        <AccountType/>
      </UserInfo>
      <UserInfo>
        <DisplayName>Alex Barker</DisplayName>
        <AccountId>50</AccountId>
        <AccountType/>
      </UserInfo>
    </SharedWithUsers>
    <lcf76f155ced4ddcb4097134ff3c332f xmlns="9e3f18d1-6953-4395-b3bc-5da0e3d5b6f1">
      <Terms xmlns="http://schemas.microsoft.com/office/infopath/2007/PartnerControls"/>
    </lcf76f155ced4ddcb4097134ff3c332f>
    <TaxCatchAll xmlns="e9022c45-ecb4-4bad-9d43-34d919865c4e" xsi:nil="true"/>
  </documentManagement>
</p:properties>
</file>

<file path=customXml/itemProps1.xml><?xml version="1.0" encoding="utf-8"?>
<ds:datastoreItem xmlns:ds="http://schemas.openxmlformats.org/officeDocument/2006/customXml" ds:itemID="{E79455C6-1A17-4F71-9BE5-54246C6DCB9E}">
  <ds:schemaRefs>
    <ds:schemaRef ds:uri="http://schemas.microsoft.com/sharepoint/v3/contenttype/forms"/>
  </ds:schemaRefs>
</ds:datastoreItem>
</file>

<file path=customXml/itemProps2.xml><?xml version="1.0" encoding="utf-8"?>
<ds:datastoreItem xmlns:ds="http://schemas.openxmlformats.org/officeDocument/2006/customXml" ds:itemID="{C40A2502-BC52-46FA-BF32-CAD6934BD4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022c45-ecb4-4bad-9d43-34d919865c4e"/>
    <ds:schemaRef ds:uri="9e3f18d1-6953-4395-b3bc-5da0e3d5b6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3CDA1F-E962-465A-AA72-F3644410FADB}">
  <ds:schemaRefs>
    <ds:schemaRef ds:uri="http://schemas.microsoft.com/office/2006/metadata/propertie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infopath/2007/PartnerControls"/>
    <ds:schemaRef ds:uri="http://purl.org/dc/terms/"/>
    <ds:schemaRef ds:uri="9e3f18d1-6953-4395-b3bc-5da0e3d5b6f1"/>
    <ds:schemaRef ds:uri="e9022c45-ecb4-4bad-9d43-34d919865c4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AbilityNet Theme June 2014</Template>
  <TotalTime>6661</TotalTime>
  <Words>452</Words>
  <Application>Microsoft Macintosh PowerPoint</Application>
  <PresentationFormat>On-screen Show (16:9)</PresentationFormat>
  <Paragraphs>58</Paragraphs>
  <Slides>17</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AbilityNet Theme June 2014</vt:lpstr>
      <vt:lpstr>How AI can help disabled people Alex Barker-Disability Consultant 2024</vt:lpstr>
      <vt:lpstr>Who are we? </vt:lpstr>
      <vt:lpstr>Free Resources</vt:lpstr>
      <vt:lpstr>My Computer My Way</vt:lpstr>
      <vt:lpstr>About me</vt:lpstr>
      <vt:lpstr>How can AI help disabled people? </vt:lpstr>
      <vt:lpstr>Digital voice assistants</vt:lpstr>
      <vt:lpstr>AI can also help you come up with ideas. </vt:lpstr>
      <vt:lpstr>Can help you come up with speeches etc</vt:lpstr>
      <vt:lpstr>Can help you come up with an itinerary </vt:lpstr>
      <vt:lpstr>Can also summarise documents</vt:lpstr>
      <vt:lpstr>PowerPoint Presentation</vt:lpstr>
      <vt:lpstr>Can also help you write letters</vt:lpstr>
      <vt:lpstr>Smart home and AI</vt:lpstr>
      <vt:lpstr>Can help you to create graphics</vt:lpstr>
      <vt:lpstr>Q&amp;A</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AbilityNet Template – this is the title</dc:title>
  <dc:creator>Mark Gaddes</dc:creator>
  <cp:lastModifiedBy>Mike Hender</cp:lastModifiedBy>
  <cp:revision>29</cp:revision>
  <dcterms:created xsi:type="dcterms:W3CDTF">2019-02-20T13:25:36Z</dcterms:created>
  <dcterms:modified xsi:type="dcterms:W3CDTF">2024-07-05T12:04:37Z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0x010100C064875B8D33BD45B33BB82C42BC3412</vt:lpwstr>
  </property>
</Properties>
</file>