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Lst>
  <p:notesMasterIdLst>
    <p:notesMasterId r:id="rId52"/>
  </p:notesMasterIdLst>
  <p:handoutMasterIdLst>
    <p:handoutMasterId r:id="rId53"/>
  </p:handoutMasterIdLst>
  <p:sldIdLst>
    <p:sldId id="310" r:id="rId2"/>
    <p:sldId id="264" r:id="rId3"/>
    <p:sldId id="257" r:id="rId4"/>
    <p:sldId id="258" r:id="rId5"/>
    <p:sldId id="259"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9" r:id="rId40"/>
    <p:sldId id="298" r:id="rId41"/>
    <p:sldId id="300" r:id="rId42"/>
    <p:sldId id="301" r:id="rId43"/>
    <p:sldId id="302" r:id="rId44"/>
    <p:sldId id="303" r:id="rId45"/>
    <p:sldId id="304" r:id="rId46"/>
    <p:sldId id="305" r:id="rId47"/>
    <p:sldId id="306" r:id="rId48"/>
    <p:sldId id="307" r:id="rId49"/>
    <p:sldId id="308"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9"/>
    <p:restoredTop sz="91429"/>
  </p:normalViewPr>
  <p:slideViewPr>
    <p:cSldViewPr snapToGrid="0">
      <p:cViewPr varScale="1">
        <p:scale>
          <a:sx n="99" d="100"/>
          <a:sy n="99" d="100"/>
        </p:scale>
        <p:origin x="984"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DE8951-C848-6721-621E-5A98B4A3C803}"/>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C26FBB-4070-9B2C-4D72-EB312C7537BB}"/>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44D8F18-1D9F-6447-838E-6E745773B070}" type="datetimeFigureOut">
              <a:rPr lang="en-US" smtClean="0"/>
              <a:t>8/1/24</a:t>
            </a:fld>
            <a:endParaRPr lang="en-US"/>
          </a:p>
        </p:txBody>
      </p:sp>
      <p:sp>
        <p:nvSpPr>
          <p:cNvPr id="4" name="Footer Placeholder 3">
            <a:extLst>
              <a:ext uri="{FF2B5EF4-FFF2-40B4-BE49-F238E27FC236}">
                <a16:creationId xmlns:a16="http://schemas.microsoft.com/office/drawing/2014/main" id="{39FB3B6C-960D-D64B-EB9D-19C176F830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F251FF-11B1-1353-CEA1-0E6EA43A1E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03F9C2-36DF-9647-BC87-61E012312067}" type="slidenum">
              <a:rPr lang="en-US" smtClean="0"/>
              <a:t>‹#›</a:t>
            </a:fld>
            <a:endParaRPr lang="en-US"/>
          </a:p>
        </p:txBody>
      </p:sp>
    </p:spTree>
    <p:extLst>
      <p:ext uri="{BB962C8B-B14F-4D97-AF65-F5344CB8AC3E}">
        <p14:creationId xmlns:p14="http://schemas.microsoft.com/office/powerpoint/2010/main" val="398827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3BAC9DC-C2A8-A744-B31E-75FD65CF67FC}" type="datetimeFigureOut">
              <a:rPr lang="en-US" smtClean="0"/>
              <a:t>8/1/24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314CC-0696-C34A-A7DC-E37F54D9915A}" type="slidenum">
              <a:rPr lang="en-US" smtClean="0"/>
              <a:t>‹#›</a:t>
            </a:fld>
            <a:endParaRPr lang="en-US"/>
          </a:p>
        </p:txBody>
      </p:sp>
    </p:spTree>
    <p:extLst>
      <p:ext uri="{BB962C8B-B14F-4D97-AF65-F5344CB8AC3E}">
        <p14:creationId xmlns:p14="http://schemas.microsoft.com/office/powerpoint/2010/main" val="424829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957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C41A5-E8A5-E5B8-0298-56D32F5D9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DB0229B-A72C-0BC2-1CC5-6C8D96BE7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36819101"/>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hippingsodburytic.co.uk/" TargetMode="External"/><Relationship Id="rId2" Type="http://schemas.openxmlformats.org/officeDocument/2006/relationships/hyperlink" Target="https://www.u3a.org.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musicradioai.com/" TargetMode="External"/><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midjourney.com/" TargetMode="External"/><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openai.com/index/sora/" TargetMode="External"/><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BEA5A-DAC7-9DB3-AB27-D79B7B230404}"/>
              </a:ext>
            </a:extLst>
          </p:cNvPr>
          <p:cNvSpPr txBox="1"/>
          <p:nvPr/>
        </p:nvSpPr>
        <p:spPr>
          <a:xfrm>
            <a:off x="853440" y="1015767"/>
            <a:ext cx="3505200" cy="523220"/>
          </a:xfrm>
          <a:prstGeom prst="rect">
            <a:avLst/>
          </a:prstGeom>
          <a:noFill/>
        </p:spPr>
        <p:txBody>
          <a:bodyPr wrap="square" rtlCol="0">
            <a:spAutoFit/>
          </a:bodyPr>
          <a:lstStyle/>
          <a:p>
            <a:r>
              <a:rPr lang="en-GB" sz="2800" b="1" dirty="0">
                <a:latin typeface="DM Sans" pitchFamily="2" charset="77"/>
              </a:rPr>
              <a:t>Introduction to :-</a:t>
            </a:r>
          </a:p>
        </p:txBody>
      </p:sp>
      <p:sp>
        <p:nvSpPr>
          <p:cNvPr id="3" name="TextBox 2">
            <a:extLst>
              <a:ext uri="{FF2B5EF4-FFF2-40B4-BE49-F238E27FC236}">
                <a16:creationId xmlns:a16="http://schemas.microsoft.com/office/drawing/2014/main" id="{E53B282F-DB55-4D18-1264-A7D6096E106B}"/>
              </a:ext>
            </a:extLst>
          </p:cNvPr>
          <p:cNvSpPr txBox="1"/>
          <p:nvPr/>
        </p:nvSpPr>
        <p:spPr>
          <a:xfrm>
            <a:off x="4663440" y="1112520"/>
            <a:ext cx="4023360" cy="1046440"/>
          </a:xfrm>
          <a:prstGeom prst="rect">
            <a:avLst/>
          </a:prstGeom>
          <a:noFill/>
        </p:spPr>
        <p:txBody>
          <a:bodyPr wrap="square" rtlCol="0">
            <a:spAutoFit/>
          </a:bodyPr>
          <a:lstStyle/>
          <a:p>
            <a:r>
              <a:rPr lang="en-GB" sz="2400" b="1" kern="1800" dirty="0">
                <a:effectLst/>
                <a:latin typeface="DM Sans" pitchFamily="2" charset="77"/>
                <a:ea typeface="Times New Roman" panose="02020603050405020304" pitchFamily="18" charset="0"/>
                <a:cs typeface="Times New Roman" panose="02020603050405020304" pitchFamily="18" charset="0"/>
              </a:rPr>
              <a:t>The Silver AI Project </a:t>
            </a:r>
          </a:p>
          <a:p>
            <a:endParaRPr lang="en-GB" sz="2000" b="1" kern="1800" dirty="0">
              <a:latin typeface="DM Sans" pitchFamily="2" charset="77"/>
              <a:ea typeface="Times New Roman" panose="02020603050405020304" pitchFamily="18" charset="0"/>
              <a:cs typeface="Times New Roman" panose="02020603050405020304" pitchFamily="18" charset="0"/>
            </a:endParaRPr>
          </a:p>
          <a:p>
            <a:r>
              <a:rPr lang="en-GB" sz="1800" b="1" i="1" kern="0" dirty="0">
                <a:effectLst/>
                <a:latin typeface="DM Sans" pitchFamily="2" charset="77"/>
                <a:ea typeface="Times New Roman" panose="02020603050405020304" pitchFamily="18" charset="0"/>
                <a:cs typeface="Times New Roman" panose="02020603050405020304" pitchFamily="18" charset="0"/>
              </a:rPr>
              <a:t>creating an 'AI Aware' community</a:t>
            </a:r>
            <a:endParaRPr lang="en-GB" dirty="0"/>
          </a:p>
        </p:txBody>
      </p:sp>
      <p:sp>
        <p:nvSpPr>
          <p:cNvPr id="4" name="TextBox 3">
            <a:extLst>
              <a:ext uri="{FF2B5EF4-FFF2-40B4-BE49-F238E27FC236}">
                <a16:creationId xmlns:a16="http://schemas.microsoft.com/office/drawing/2014/main" id="{40F00CA0-1DCD-B2BF-2170-CFCB32D8BD27}"/>
              </a:ext>
            </a:extLst>
          </p:cNvPr>
          <p:cNvSpPr txBox="1"/>
          <p:nvPr/>
        </p:nvSpPr>
        <p:spPr>
          <a:xfrm>
            <a:off x="853440" y="2551837"/>
            <a:ext cx="10317480" cy="2031325"/>
          </a:xfrm>
          <a:prstGeom prst="rect">
            <a:avLst/>
          </a:prstGeom>
          <a:noFill/>
        </p:spPr>
        <p:txBody>
          <a:bodyPr wrap="square" rtlCol="0">
            <a:spAutoFit/>
          </a:bodyPr>
          <a:lstStyle/>
          <a:p>
            <a:r>
              <a:rPr lang="en-GB" dirty="0">
                <a:latin typeface="DM Sans" pitchFamily="2" charset="77"/>
                <a:ea typeface="Aptos" panose="020B0004020202020204" pitchFamily="34" charset="0"/>
                <a:cs typeface="Times New Roman (Body CS)"/>
              </a:rPr>
              <a:t>A</a:t>
            </a:r>
            <a:r>
              <a:rPr lang="en-GB" sz="1800" dirty="0">
                <a:effectLst/>
                <a:latin typeface="DM Sans" pitchFamily="2" charset="77"/>
                <a:ea typeface="Aptos" panose="020B0004020202020204" pitchFamily="34" charset="0"/>
                <a:cs typeface="Times New Roman (Body CS)"/>
              </a:rPr>
              <a:t> short </a:t>
            </a:r>
            <a:r>
              <a:rPr lang="en-GB" sz="1800" b="1" dirty="0">
                <a:effectLst/>
                <a:latin typeface="DM Sans" pitchFamily="2" charset="77"/>
                <a:ea typeface="Aptos" panose="020B0004020202020204" pitchFamily="34" charset="0"/>
                <a:cs typeface="Times New Roman (Body CS)"/>
              </a:rPr>
              <a:t>FREE AI course </a:t>
            </a:r>
            <a:r>
              <a:rPr lang="en-GB" sz="1800" dirty="0">
                <a:effectLst/>
                <a:latin typeface="DM Sans" pitchFamily="2" charset="77"/>
                <a:ea typeface="Aptos" panose="020B0004020202020204" pitchFamily="34" charset="0"/>
                <a:cs typeface="Times New Roman (Body CS)"/>
              </a:rPr>
              <a:t> that introduces AI as a practical tool that can be used in everyday life.</a:t>
            </a:r>
          </a:p>
          <a:p>
            <a:endParaRPr lang="en-GB" dirty="0">
              <a:latin typeface="DM Sans" pitchFamily="2" charset="77"/>
              <a:ea typeface="Aptos" panose="020B0004020202020204" pitchFamily="34" charset="0"/>
              <a:cs typeface="Times New Roman (Body CS)"/>
            </a:endParaRPr>
          </a:p>
          <a:p>
            <a:r>
              <a:rPr lang="en-GB" sz="1800" dirty="0">
                <a:effectLst/>
                <a:latin typeface="DM Sans" pitchFamily="2" charset="77"/>
                <a:ea typeface="Aptos" panose="020B0004020202020204" pitchFamily="34" charset="0"/>
                <a:cs typeface="Times New Roman (Body CS)"/>
              </a:rPr>
              <a:t>It also seeks to raise awareness of the power and direction of AI development.</a:t>
            </a:r>
          </a:p>
          <a:p>
            <a:endParaRPr lang="en-GB" dirty="0">
              <a:latin typeface="DM Sans" pitchFamily="2" charset="77"/>
              <a:ea typeface="Aptos" panose="020B0004020202020204" pitchFamily="34" charset="0"/>
              <a:cs typeface="Times New Roman (Body CS)"/>
            </a:endParaRPr>
          </a:p>
          <a:p>
            <a:r>
              <a:rPr lang="en-GB" sz="1800" dirty="0">
                <a:effectLst/>
                <a:latin typeface="DM Sans" pitchFamily="2" charset="77"/>
                <a:ea typeface="Aptos" panose="020B0004020202020204" pitchFamily="34" charset="0"/>
                <a:cs typeface="Times New Roman (Body CS)"/>
              </a:rPr>
              <a:t>The course is completely non-technical yet will enable students to use common AI tools confidently</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kern="0" dirty="0">
                <a:effectLst/>
                <a:latin typeface="DM Sans" pitchFamily="2" charset="77"/>
                <a:ea typeface="Times New Roman" panose="02020603050405020304" pitchFamily="18" charset="0"/>
                <a:cs typeface="Times New Roman" panose="02020603050405020304" pitchFamily="18" charset="0"/>
              </a:rPr>
              <a:t>and is suitable for anybody who wants to grasp the potential implications of AI.</a:t>
            </a:r>
            <a:endParaRPr lang="en-GB" sz="1800" kern="100" dirty="0">
              <a:effectLst/>
              <a:latin typeface="DM Sans" pitchFamily="2" charset="77"/>
              <a:ea typeface="Aptos" panose="020B0004020202020204" pitchFamily="34" charset="0"/>
              <a:cs typeface="Times New Roman (Body CS)"/>
            </a:endParaRPr>
          </a:p>
          <a:p>
            <a:r>
              <a:rPr lang="en-GB" dirty="0">
                <a:effectLst/>
                <a:latin typeface="DM Sans" pitchFamily="2" charset="77"/>
              </a:rPr>
              <a:t> </a:t>
            </a:r>
            <a:endParaRPr lang="en-GB" dirty="0">
              <a:latin typeface="DM Sans" pitchFamily="2" charset="77"/>
            </a:endParaRPr>
          </a:p>
        </p:txBody>
      </p:sp>
      <p:sp>
        <p:nvSpPr>
          <p:cNvPr id="5" name="Frame 4">
            <a:extLst>
              <a:ext uri="{FF2B5EF4-FFF2-40B4-BE49-F238E27FC236}">
                <a16:creationId xmlns:a16="http://schemas.microsoft.com/office/drawing/2014/main" id="{F09CC512-634E-4327-0DA7-E8CD2994234E}"/>
              </a:ext>
            </a:extLst>
          </p:cNvPr>
          <p:cNvSpPr/>
          <p:nvPr/>
        </p:nvSpPr>
        <p:spPr>
          <a:xfrm>
            <a:off x="4404360" y="942022"/>
            <a:ext cx="4480560" cy="1447800"/>
          </a:xfrm>
          <a:prstGeom prst="fram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23A7FC59-CACC-3920-3DCD-C29802002FC5}"/>
              </a:ext>
            </a:extLst>
          </p:cNvPr>
          <p:cNvSpPr txBox="1"/>
          <p:nvPr/>
        </p:nvSpPr>
        <p:spPr>
          <a:xfrm>
            <a:off x="853440" y="4577537"/>
            <a:ext cx="10264140" cy="1754326"/>
          </a:xfrm>
          <a:prstGeom prst="rect">
            <a:avLst/>
          </a:prstGeom>
          <a:noFill/>
        </p:spPr>
        <p:txBody>
          <a:bodyPr wrap="square" rtlCol="0">
            <a:spAutoFit/>
          </a:bodyPr>
          <a:lstStyle/>
          <a:p>
            <a:r>
              <a:rPr lang="en-GB" sz="1800" kern="100" dirty="0">
                <a:effectLst/>
                <a:latin typeface="DM Sans" pitchFamily="2" charset="77"/>
                <a:ea typeface="Aptos" panose="020B0004020202020204" pitchFamily="34" charset="0"/>
                <a:cs typeface="Times New Roman (Body CS)"/>
              </a:rPr>
              <a:t>The course was created and is maintained by David </a:t>
            </a:r>
            <a:r>
              <a:rPr lang="en-GB" sz="1800" kern="100" dirty="0" err="1">
                <a:effectLst/>
                <a:latin typeface="DM Sans" pitchFamily="2" charset="77"/>
                <a:ea typeface="Aptos" panose="020B0004020202020204" pitchFamily="34" charset="0"/>
                <a:cs typeface="Times New Roman (Body CS)"/>
              </a:rPr>
              <a:t>McAll</a:t>
            </a:r>
            <a:r>
              <a:rPr lang="en-GB" sz="1800" kern="100" dirty="0">
                <a:effectLst/>
                <a:latin typeface="DM Sans" pitchFamily="2" charset="77"/>
                <a:ea typeface="Aptos" panose="020B0004020202020204" pitchFamily="34" charset="0"/>
                <a:cs typeface="Times New Roman (Body CS)"/>
              </a:rPr>
              <a:t> (our Speaker today) to support the </a:t>
            </a:r>
            <a:r>
              <a:rPr lang="en-GB" sz="1800" b="1" u="sng" kern="100" dirty="0">
                <a:effectLst/>
                <a:latin typeface="DM Sans" pitchFamily="2" charset="77"/>
                <a:ea typeface="Aptos" panose="020B0004020202020204" pitchFamily="34" charset="0"/>
                <a:cs typeface="Times New Roman (Body CS)"/>
                <a:hlinkClick r:id="rId2">
                  <a:extLst>
                    <a:ext uri="{A12FA001-AC4F-418D-AE19-62706E023703}">
                      <ahyp:hlinkClr xmlns:ahyp="http://schemas.microsoft.com/office/drawing/2018/hyperlinkcolor" val="tx"/>
                    </a:ext>
                  </a:extLst>
                </a:hlinkClick>
              </a:rPr>
              <a:t>U3A</a:t>
            </a:r>
            <a:r>
              <a:rPr lang="en-GB" sz="1800" kern="100" dirty="0">
                <a:effectLst/>
                <a:latin typeface="DM Sans" pitchFamily="2" charset="77"/>
                <a:ea typeface="Aptos" panose="020B0004020202020204" pitchFamily="34" charset="0"/>
                <a:cs typeface="Times New Roman (Body CS)"/>
              </a:rPr>
              <a:t> in the small English country town of </a:t>
            </a:r>
            <a:r>
              <a:rPr lang="en-GB" sz="1800" u="sng" kern="100" dirty="0">
                <a:effectLst/>
                <a:latin typeface="DM Sans" pitchFamily="2" charset="77"/>
                <a:ea typeface="Aptos" panose="020B0004020202020204" pitchFamily="34" charset="0"/>
                <a:cs typeface="Times New Roman (Body CS)"/>
                <a:hlinkClick r:id="rId3">
                  <a:extLst>
                    <a:ext uri="{A12FA001-AC4F-418D-AE19-62706E023703}">
                      <ahyp:hlinkClr xmlns:ahyp="http://schemas.microsoft.com/office/drawing/2018/hyperlinkcolor" val="tx"/>
                    </a:ext>
                  </a:extLst>
                </a:hlinkClick>
              </a:rPr>
              <a:t>Chipping Sodbury</a:t>
            </a:r>
            <a:r>
              <a:rPr lang="en-GB" sz="1800" kern="100" dirty="0">
                <a:effectLst/>
                <a:latin typeface="DM Sans" pitchFamily="2" charset="77"/>
                <a:ea typeface="Aptos" panose="020B0004020202020204" pitchFamily="34" charset="0"/>
                <a:cs typeface="Times New Roman (Body CS)"/>
              </a:rPr>
              <a:t>. </a:t>
            </a:r>
          </a:p>
          <a:p>
            <a:endParaRPr lang="en-GB" kern="100" dirty="0">
              <a:latin typeface="DM Sans" pitchFamily="2" charset="77"/>
              <a:ea typeface="Aptos" panose="020B0004020202020204" pitchFamily="34" charset="0"/>
              <a:cs typeface="Times New Roman (Body CS)"/>
            </a:endParaRPr>
          </a:p>
          <a:p>
            <a:r>
              <a:rPr lang="en-GB" sz="1800" kern="100" dirty="0">
                <a:effectLst/>
                <a:latin typeface="DM Sans" pitchFamily="2" charset="77"/>
                <a:ea typeface="Aptos" panose="020B0004020202020204" pitchFamily="34" charset="0"/>
                <a:cs typeface="Times New Roman (Body CS)"/>
              </a:rPr>
              <a:t>The content is universal however and can be delivered by any enthusiast anywhere in the world to any audience.</a:t>
            </a:r>
          </a:p>
          <a:p>
            <a:endParaRPr lang="en-GB" dirty="0"/>
          </a:p>
        </p:txBody>
      </p:sp>
      <p:sp>
        <p:nvSpPr>
          <p:cNvPr id="7" name="TextBox 6">
            <a:extLst>
              <a:ext uri="{FF2B5EF4-FFF2-40B4-BE49-F238E27FC236}">
                <a16:creationId xmlns:a16="http://schemas.microsoft.com/office/drawing/2014/main" id="{13EAFF96-BB3B-7BEA-6EE2-A2230A8A5A8F}"/>
              </a:ext>
            </a:extLst>
          </p:cNvPr>
          <p:cNvSpPr txBox="1"/>
          <p:nvPr/>
        </p:nvSpPr>
        <p:spPr>
          <a:xfrm>
            <a:off x="5985510" y="6101030"/>
            <a:ext cx="5353050" cy="461665"/>
          </a:xfrm>
          <a:prstGeom prst="rect">
            <a:avLst/>
          </a:prstGeom>
          <a:noFill/>
        </p:spPr>
        <p:txBody>
          <a:bodyPr wrap="square" rtlCol="0">
            <a:spAutoFit/>
          </a:bodyPr>
          <a:lstStyle/>
          <a:p>
            <a:r>
              <a:rPr lang="en-GB" sz="2400" b="1" dirty="0">
                <a:solidFill>
                  <a:srgbClr val="0070C0"/>
                </a:solidFill>
                <a:effectLst/>
                <a:latin typeface="DM Sans" pitchFamily="2" charset="77"/>
                <a:ea typeface="Aptos" panose="020B0004020202020204" pitchFamily="34" charset="0"/>
                <a:cs typeface="Times New Roman (Body CS)"/>
              </a:rPr>
              <a:t>https://</a:t>
            </a:r>
            <a:r>
              <a:rPr lang="en-GB" sz="2400" b="1" dirty="0" err="1">
                <a:solidFill>
                  <a:srgbClr val="0070C0"/>
                </a:solidFill>
                <a:effectLst/>
                <a:latin typeface="DM Sans" pitchFamily="2" charset="77"/>
                <a:ea typeface="Aptos" panose="020B0004020202020204" pitchFamily="34" charset="0"/>
                <a:cs typeface="Times New Roman (Body CS)"/>
              </a:rPr>
              <a:t>www.silveraiproject.com</a:t>
            </a:r>
            <a:r>
              <a:rPr lang="en-GB" sz="2400" b="1" dirty="0">
                <a:solidFill>
                  <a:srgbClr val="0070C0"/>
                </a:solidFill>
                <a:effectLst/>
                <a:latin typeface="DM Sans" pitchFamily="2" charset="77"/>
                <a:ea typeface="Aptos" panose="020B0004020202020204" pitchFamily="34" charset="0"/>
                <a:cs typeface="Times New Roman (Body CS)"/>
              </a:rPr>
              <a:t>/</a:t>
            </a:r>
            <a:r>
              <a:rPr lang="en-GB" sz="2400" b="1" dirty="0">
                <a:solidFill>
                  <a:srgbClr val="0070C0"/>
                </a:solidFill>
                <a:effectLst/>
                <a:latin typeface="DM Sans" pitchFamily="2" charset="77"/>
              </a:rPr>
              <a:t> </a:t>
            </a:r>
            <a:endParaRPr lang="en-GB" sz="2400" b="1" dirty="0">
              <a:solidFill>
                <a:srgbClr val="0070C0"/>
              </a:solidFill>
              <a:latin typeface="DM Sans" pitchFamily="2" charset="77"/>
            </a:endParaRPr>
          </a:p>
        </p:txBody>
      </p:sp>
    </p:spTree>
    <p:extLst>
      <p:ext uri="{BB962C8B-B14F-4D97-AF65-F5344CB8AC3E}">
        <p14:creationId xmlns:p14="http://schemas.microsoft.com/office/powerpoint/2010/main" val="2034940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lide rules and calculators">
            <a:extLst>
              <a:ext uri="{FF2B5EF4-FFF2-40B4-BE49-F238E27FC236}">
                <a16:creationId xmlns:a16="http://schemas.microsoft.com/office/drawing/2014/main" id="{CAE242B1-E346-DC66-A613-8DD63BDEF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040" y="502920"/>
            <a:ext cx="5532120" cy="5501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DDB7E2-30E9-668D-FDC8-EFEA13F7E4E1}"/>
              </a:ext>
            </a:extLst>
          </p:cNvPr>
          <p:cNvSpPr txBox="1"/>
          <p:nvPr/>
        </p:nvSpPr>
        <p:spPr>
          <a:xfrm>
            <a:off x="320040" y="609600"/>
            <a:ext cx="5775960" cy="2331720"/>
          </a:xfrm>
          <a:prstGeom prst="rect">
            <a:avLst/>
          </a:prstGeom>
          <a:noFill/>
        </p:spPr>
        <p:txBody>
          <a:bodyPr wrap="square">
            <a:spAutoFit/>
          </a:bodyPr>
          <a:lstStyle/>
          <a:p>
            <a:r>
              <a:rPr lang="en-GB" b="1" dirty="0">
                <a:latin typeface="DM Sans" pitchFamily="2" charset="77"/>
              </a:rPr>
              <a:t>1.7  Slide Rules to Hand Calculators</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Children going to school in the 1970s might still be asked to master a 'slide rule' to do hard calculations quickly, or to use 'log tables’.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 introduction of the calculator to schools was quite controversial.</a:t>
            </a:r>
          </a:p>
        </p:txBody>
      </p:sp>
      <p:sp>
        <p:nvSpPr>
          <p:cNvPr id="5" name="TextBox 4">
            <a:extLst>
              <a:ext uri="{FF2B5EF4-FFF2-40B4-BE49-F238E27FC236}">
                <a16:creationId xmlns:a16="http://schemas.microsoft.com/office/drawing/2014/main" id="{C5B519E7-617C-4FBE-C558-A84907A34146}"/>
              </a:ext>
            </a:extLst>
          </p:cNvPr>
          <p:cNvSpPr txBox="1"/>
          <p:nvPr/>
        </p:nvSpPr>
        <p:spPr>
          <a:xfrm>
            <a:off x="320040" y="6065520"/>
            <a:ext cx="11628120" cy="646331"/>
          </a:xfrm>
          <a:prstGeom prst="rect">
            <a:avLst/>
          </a:prstGeom>
          <a:noFill/>
        </p:spPr>
        <p:txBody>
          <a:bodyPr wrap="square">
            <a:spAutoFit/>
          </a:bodyPr>
          <a:lstStyle/>
          <a:p>
            <a:r>
              <a:rPr lang="en-GB" i="1" dirty="0">
                <a:latin typeface="DM Sans" pitchFamily="2" charset="77"/>
              </a:rPr>
              <a:t>The question of how important it is for children to learn underlying 'difficult' skills is an age old one. It is about to become even more relevant.</a:t>
            </a:r>
            <a:endParaRPr lang="en-GB" dirty="0">
              <a:latin typeface="DM Sans" pitchFamily="2" charset="77"/>
            </a:endParaRPr>
          </a:p>
        </p:txBody>
      </p:sp>
      <p:sp>
        <p:nvSpPr>
          <p:cNvPr id="4" name="TextBox 3">
            <a:extLst>
              <a:ext uri="{FF2B5EF4-FFF2-40B4-BE49-F238E27FC236}">
                <a16:creationId xmlns:a16="http://schemas.microsoft.com/office/drawing/2014/main" id="{330D73C7-662E-9F27-2FEF-AEB9B4A702F5}"/>
              </a:ext>
            </a:extLst>
          </p:cNvPr>
          <p:cNvSpPr txBox="1"/>
          <p:nvPr/>
        </p:nvSpPr>
        <p:spPr>
          <a:xfrm>
            <a:off x="9250680" y="6488668"/>
            <a:ext cx="294132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327481E0-361E-D00E-8FCE-97C9C279FF1C}"/>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9</a:t>
            </a:r>
          </a:p>
        </p:txBody>
      </p:sp>
    </p:spTree>
    <p:extLst>
      <p:ext uri="{BB962C8B-B14F-4D97-AF65-F5344CB8AC3E}">
        <p14:creationId xmlns:p14="http://schemas.microsoft.com/office/powerpoint/2010/main" val="6533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ersonal computers">
            <a:extLst>
              <a:ext uri="{FF2B5EF4-FFF2-40B4-BE49-F238E27FC236}">
                <a16:creationId xmlns:a16="http://schemas.microsoft.com/office/drawing/2014/main" id="{53C25B62-7526-9149-2CF5-174CC2FCB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024" y="512064"/>
            <a:ext cx="5449824" cy="5449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9E4A2B-615E-F995-8B93-994375A18379}"/>
              </a:ext>
            </a:extLst>
          </p:cNvPr>
          <p:cNvSpPr txBox="1"/>
          <p:nvPr/>
        </p:nvSpPr>
        <p:spPr>
          <a:xfrm>
            <a:off x="320040" y="566678"/>
            <a:ext cx="5775960" cy="2862322"/>
          </a:xfrm>
          <a:prstGeom prst="rect">
            <a:avLst/>
          </a:prstGeom>
          <a:noFill/>
        </p:spPr>
        <p:txBody>
          <a:bodyPr wrap="square">
            <a:spAutoFit/>
          </a:bodyPr>
          <a:lstStyle/>
          <a:p>
            <a:r>
              <a:rPr lang="en-GB" b="1" dirty="0">
                <a:latin typeface="DM Sans" pitchFamily="2" charset="77"/>
              </a:rPr>
              <a:t>1.8  Personal Computers</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Personal Computers replaced many other things. For example, they provided a clock, a calculator, a typewriter and a printer, a library, a </a:t>
            </a:r>
            <a:r>
              <a:rPr lang="en-GB" dirty="0" err="1">
                <a:latin typeface="DM Sans" pitchFamily="2" charset="77"/>
              </a:rPr>
              <a:t>calender</a:t>
            </a:r>
            <a:r>
              <a:rPr lang="en-GB" dirty="0">
                <a:latin typeface="DM Sans" pitchFamily="2" charset="77"/>
              </a:rPr>
              <a:t> and more.</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Of course, they are themselves partly replaced by a smartphone, at least in terms of percentage of time spent on them.</a:t>
            </a:r>
          </a:p>
        </p:txBody>
      </p:sp>
      <p:sp>
        <p:nvSpPr>
          <p:cNvPr id="5" name="TextBox 4">
            <a:extLst>
              <a:ext uri="{FF2B5EF4-FFF2-40B4-BE49-F238E27FC236}">
                <a16:creationId xmlns:a16="http://schemas.microsoft.com/office/drawing/2014/main" id="{F18B405D-32F4-E644-8BD3-69465C1D38FD}"/>
              </a:ext>
            </a:extLst>
          </p:cNvPr>
          <p:cNvSpPr txBox="1"/>
          <p:nvPr/>
        </p:nvSpPr>
        <p:spPr>
          <a:xfrm>
            <a:off x="454152" y="6022770"/>
            <a:ext cx="11283696" cy="646331"/>
          </a:xfrm>
          <a:prstGeom prst="rect">
            <a:avLst/>
          </a:prstGeom>
          <a:noFill/>
        </p:spPr>
        <p:txBody>
          <a:bodyPr wrap="square">
            <a:spAutoFit/>
          </a:bodyPr>
          <a:lstStyle/>
          <a:p>
            <a:r>
              <a:rPr lang="en-GB" i="1" dirty="0">
                <a:latin typeface="DM Sans" pitchFamily="2" charset="77"/>
              </a:rPr>
              <a:t>Are the Smartphone and the Personal Computer the final form for how we process information? If not, what might replace them?</a:t>
            </a:r>
            <a:endParaRPr lang="en-GB" dirty="0">
              <a:latin typeface="DM Sans" pitchFamily="2" charset="77"/>
            </a:endParaRPr>
          </a:p>
        </p:txBody>
      </p:sp>
      <p:sp>
        <p:nvSpPr>
          <p:cNvPr id="4" name="TextBox 3">
            <a:extLst>
              <a:ext uri="{FF2B5EF4-FFF2-40B4-BE49-F238E27FC236}">
                <a16:creationId xmlns:a16="http://schemas.microsoft.com/office/drawing/2014/main" id="{CF4F82A2-7B1B-0945-9626-70ECC7280BBE}"/>
              </a:ext>
            </a:extLst>
          </p:cNvPr>
          <p:cNvSpPr txBox="1"/>
          <p:nvPr/>
        </p:nvSpPr>
        <p:spPr>
          <a:xfrm>
            <a:off x="9311640" y="6499675"/>
            <a:ext cx="288036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6F355EEE-FFDF-A91C-82A5-6638684ED1F4}"/>
              </a:ext>
            </a:extLst>
          </p:cNvPr>
          <p:cNvSpPr txBox="1"/>
          <p:nvPr/>
        </p:nvSpPr>
        <p:spPr>
          <a:xfrm>
            <a:off x="11737848" y="15240"/>
            <a:ext cx="454152" cy="338554"/>
          </a:xfrm>
          <a:prstGeom prst="rect">
            <a:avLst/>
          </a:prstGeom>
          <a:noFill/>
        </p:spPr>
        <p:txBody>
          <a:bodyPr wrap="square">
            <a:spAutoFit/>
          </a:bodyPr>
          <a:lstStyle/>
          <a:p>
            <a:r>
              <a:rPr lang="en-GB" sz="1600" dirty="0">
                <a:latin typeface="DM Sans" pitchFamily="2" charset="77"/>
              </a:rPr>
              <a:t>10</a:t>
            </a:r>
          </a:p>
        </p:txBody>
      </p:sp>
    </p:spTree>
    <p:extLst>
      <p:ext uri="{BB962C8B-B14F-4D97-AF65-F5344CB8AC3E}">
        <p14:creationId xmlns:p14="http://schemas.microsoft.com/office/powerpoint/2010/main" val="1459906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nectivity picture">
            <a:extLst>
              <a:ext uri="{FF2B5EF4-FFF2-40B4-BE49-F238E27FC236}">
                <a16:creationId xmlns:a16="http://schemas.microsoft.com/office/drawing/2014/main" id="{9B49ADAF-A0F2-CA74-DDBB-0C16378CB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96240"/>
            <a:ext cx="5593080" cy="5288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3D9070-EA34-D8F1-742A-093571A9C936}"/>
              </a:ext>
            </a:extLst>
          </p:cNvPr>
          <p:cNvSpPr txBox="1"/>
          <p:nvPr/>
        </p:nvSpPr>
        <p:spPr>
          <a:xfrm>
            <a:off x="320040" y="520809"/>
            <a:ext cx="5775960" cy="2572911"/>
          </a:xfrm>
          <a:prstGeom prst="rect">
            <a:avLst/>
          </a:prstGeom>
          <a:noFill/>
        </p:spPr>
        <p:txBody>
          <a:bodyPr wrap="square">
            <a:spAutoFit/>
          </a:bodyPr>
          <a:lstStyle/>
          <a:p>
            <a:r>
              <a:rPr lang="en-GB" b="1" dirty="0">
                <a:latin typeface="DM Sans" pitchFamily="2" charset="77"/>
              </a:rPr>
              <a:t>1.9  Internet connectivity and </a:t>
            </a:r>
            <a:r>
              <a:rPr lang="en-GB" b="1" dirty="0" err="1">
                <a:latin typeface="DM Sans" pitchFamily="2" charset="77"/>
              </a:rPr>
              <a:t>WiFi</a:t>
            </a:r>
            <a:endParaRPr lang="en-GB" b="1" dirty="0">
              <a:latin typeface="DM Sans" pitchFamily="2" charset="77"/>
            </a:endParaRPr>
          </a:p>
          <a:p>
            <a:endParaRPr lang="en-GB" b="1" dirty="0">
              <a:latin typeface="DM Sans" pitchFamily="2" charset="77"/>
            </a:endParaRPr>
          </a:p>
          <a:p>
            <a:pPr marL="285750" indent="-285750">
              <a:buFont typeface="Wingdings" pitchFamily="2" charset="2"/>
              <a:buChar char="v"/>
            </a:pPr>
            <a:r>
              <a:rPr lang="en-GB" dirty="0">
                <a:latin typeface="DM Sans" pitchFamily="2" charset="77"/>
              </a:rPr>
              <a:t>The ability to be always connected to the internet added hugely to the already great power of personal computing.</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 The transformation to fast reliable access came slowly however. At first there were 'dial up' modems and glacial download speeds.</a:t>
            </a:r>
          </a:p>
        </p:txBody>
      </p:sp>
      <p:sp>
        <p:nvSpPr>
          <p:cNvPr id="5" name="TextBox 4">
            <a:extLst>
              <a:ext uri="{FF2B5EF4-FFF2-40B4-BE49-F238E27FC236}">
                <a16:creationId xmlns:a16="http://schemas.microsoft.com/office/drawing/2014/main" id="{AC9E2951-BF22-4CAD-F460-043FB88A0B7F}"/>
              </a:ext>
            </a:extLst>
          </p:cNvPr>
          <p:cNvSpPr txBox="1"/>
          <p:nvPr/>
        </p:nvSpPr>
        <p:spPr>
          <a:xfrm>
            <a:off x="198120" y="5873710"/>
            <a:ext cx="11795760" cy="923330"/>
          </a:xfrm>
          <a:prstGeom prst="rect">
            <a:avLst/>
          </a:prstGeom>
          <a:noFill/>
        </p:spPr>
        <p:txBody>
          <a:bodyPr wrap="square">
            <a:spAutoFit/>
          </a:bodyPr>
          <a:lstStyle/>
          <a:p>
            <a:r>
              <a:rPr lang="en-GB" i="1" dirty="0">
                <a:latin typeface="DM Sans" pitchFamily="2" charset="77"/>
              </a:rPr>
              <a:t>At the time when it took a simple file an hour to download, or music had to be downloaded one file at a time, it was difficult to see where we would reach with near instantaneous availability. What can't we see now about the world ahead?</a:t>
            </a:r>
            <a:endParaRPr lang="en-GB" dirty="0">
              <a:latin typeface="DM Sans" pitchFamily="2" charset="77"/>
            </a:endParaRPr>
          </a:p>
        </p:txBody>
      </p:sp>
      <p:sp>
        <p:nvSpPr>
          <p:cNvPr id="4" name="TextBox 3">
            <a:extLst>
              <a:ext uri="{FF2B5EF4-FFF2-40B4-BE49-F238E27FC236}">
                <a16:creationId xmlns:a16="http://schemas.microsoft.com/office/drawing/2014/main" id="{42878BB5-BA2B-BCCB-73E7-91D852363AFF}"/>
              </a:ext>
            </a:extLst>
          </p:cNvPr>
          <p:cNvSpPr txBox="1"/>
          <p:nvPr/>
        </p:nvSpPr>
        <p:spPr>
          <a:xfrm>
            <a:off x="9281160" y="6534388"/>
            <a:ext cx="288036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7D87243C-D40A-97A2-DDC1-242908C08D3E}"/>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11</a:t>
            </a:r>
          </a:p>
        </p:txBody>
      </p:sp>
    </p:spTree>
    <p:extLst>
      <p:ext uri="{BB962C8B-B14F-4D97-AF65-F5344CB8AC3E}">
        <p14:creationId xmlns:p14="http://schemas.microsoft.com/office/powerpoint/2010/main" val="821487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ocial media picture">
            <a:extLst>
              <a:ext uri="{FF2B5EF4-FFF2-40B4-BE49-F238E27FC236}">
                <a16:creationId xmlns:a16="http://schemas.microsoft.com/office/drawing/2014/main" id="{99BFA46C-2595-326C-344F-3DA24D313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360" y="566928"/>
            <a:ext cx="5230368" cy="52303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DED867-1CB0-92F5-7C02-94F19F7E810E}"/>
              </a:ext>
            </a:extLst>
          </p:cNvPr>
          <p:cNvSpPr txBox="1"/>
          <p:nvPr/>
        </p:nvSpPr>
        <p:spPr>
          <a:xfrm>
            <a:off x="271272" y="566928"/>
            <a:ext cx="5824728" cy="2308324"/>
          </a:xfrm>
          <a:prstGeom prst="rect">
            <a:avLst/>
          </a:prstGeom>
          <a:noFill/>
        </p:spPr>
        <p:txBody>
          <a:bodyPr wrap="square">
            <a:spAutoFit/>
          </a:bodyPr>
          <a:lstStyle/>
          <a:p>
            <a:r>
              <a:rPr lang="en-GB" b="1" dirty="0">
                <a:latin typeface="DM Sans" pitchFamily="2" charset="77"/>
              </a:rPr>
              <a:t>1.10  Email and Social Media</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Email is nowadays the most common way for ordinary people to exchange documents. Most families use one or more of the social media networks as a key form of communication.</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Certainly few people send letters nowadays</a:t>
            </a:r>
          </a:p>
        </p:txBody>
      </p:sp>
      <p:sp>
        <p:nvSpPr>
          <p:cNvPr id="5" name="TextBox 4">
            <a:extLst>
              <a:ext uri="{FF2B5EF4-FFF2-40B4-BE49-F238E27FC236}">
                <a16:creationId xmlns:a16="http://schemas.microsoft.com/office/drawing/2014/main" id="{C7AF7993-BC64-84A2-FBFB-30279DC922F0}"/>
              </a:ext>
            </a:extLst>
          </p:cNvPr>
          <p:cNvSpPr txBox="1"/>
          <p:nvPr/>
        </p:nvSpPr>
        <p:spPr>
          <a:xfrm>
            <a:off x="204216" y="5967906"/>
            <a:ext cx="11783568" cy="646331"/>
          </a:xfrm>
          <a:prstGeom prst="rect">
            <a:avLst/>
          </a:prstGeom>
          <a:noFill/>
        </p:spPr>
        <p:txBody>
          <a:bodyPr wrap="square">
            <a:spAutoFit/>
          </a:bodyPr>
          <a:lstStyle/>
          <a:p>
            <a:r>
              <a:rPr lang="en-GB" i="1" dirty="0">
                <a:latin typeface="DM Sans" pitchFamily="2" charset="77"/>
              </a:rPr>
              <a:t>It is often said that social media is the source of great harm. On balance, given the choice, would you do away with it if you could?</a:t>
            </a:r>
            <a:endParaRPr lang="en-GB" dirty="0">
              <a:latin typeface="DM Sans" pitchFamily="2" charset="77"/>
            </a:endParaRPr>
          </a:p>
        </p:txBody>
      </p:sp>
      <p:sp>
        <p:nvSpPr>
          <p:cNvPr id="4" name="TextBox 3">
            <a:extLst>
              <a:ext uri="{FF2B5EF4-FFF2-40B4-BE49-F238E27FC236}">
                <a16:creationId xmlns:a16="http://schemas.microsoft.com/office/drawing/2014/main" id="{F00E69CF-7336-E45D-787A-778605E3937B}"/>
              </a:ext>
            </a:extLst>
          </p:cNvPr>
          <p:cNvSpPr txBox="1"/>
          <p:nvPr/>
        </p:nvSpPr>
        <p:spPr>
          <a:xfrm>
            <a:off x="9326880" y="6488668"/>
            <a:ext cx="286512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DDD21ACD-4C3E-F7DF-55E4-15E57C075B97}"/>
              </a:ext>
            </a:extLst>
          </p:cNvPr>
          <p:cNvSpPr txBox="1"/>
          <p:nvPr/>
        </p:nvSpPr>
        <p:spPr>
          <a:xfrm>
            <a:off x="11795760" y="0"/>
            <a:ext cx="396240" cy="338554"/>
          </a:xfrm>
          <a:prstGeom prst="rect">
            <a:avLst/>
          </a:prstGeom>
          <a:noFill/>
        </p:spPr>
        <p:txBody>
          <a:bodyPr wrap="square">
            <a:spAutoFit/>
          </a:bodyPr>
          <a:lstStyle/>
          <a:p>
            <a:r>
              <a:rPr lang="en-GB" sz="1600" dirty="0">
                <a:latin typeface="DM Sans" pitchFamily="2" charset="77"/>
              </a:rPr>
              <a:t>12</a:t>
            </a:r>
          </a:p>
        </p:txBody>
      </p:sp>
    </p:spTree>
    <p:extLst>
      <p:ext uri="{BB962C8B-B14F-4D97-AF65-F5344CB8AC3E}">
        <p14:creationId xmlns:p14="http://schemas.microsoft.com/office/powerpoint/2010/main" val="3362762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275F94-D6B2-534D-A13C-22C1F189CC8B}"/>
              </a:ext>
            </a:extLst>
          </p:cNvPr>
          <p:cNvSpPr txBox="1"/>
          <p:nvPr/>
        </p:nvSpPr>
        <p:spPr>
          <a:xfrm>
            <a:off x="2529840" y="1209378"/>
            <a:ext cx="6096000" cy="4431983"/>
          </a:xfrm>
          <a:prstGeom prst="rect">
            <a:avLst/>
          </a:prstGeom>
          <a:noFill/>
        </p:spPr>
        <p:txBody>
          <a:bodyPr wrap="square">
            <a:spAutoFit/>
          </a:bodyPr>
          <a:lstStyle/>
          <a:p>
            <a:r>
              <a:rPr lang="en-GB" sz="2400" b="1" dirty="0">
                <a:latin typeface="DM Sans" pitchFamily="2" charset="77"/>
              </a:rPr>
              <a:t>Section 1 	 Summary</a:t>
            </a:r>
          </a:p>
          <a:p>
            <a:endParaRPr lang="en-GB" b="1" dirty="0">
              <a:latin typeface="DM Sans" pitchFamily="2" charset="77"/>
            </a:endParaRPr>
          </a:p>
          <a:p>
            <a:pPr marL="285750" indent="-285750">
              <a:buFont typeface="Wingdings" pitchFamily="2" charset="2"/>
              <a:buChar char="v"/>
            </a:pPr>
            <a:r>
              <a:rPr lang="en-GB" sz="2000" dirty="0">
                <a:latin typeface="DM Sans" pitchFamily="2" charset="77"/>
              </a:rPr>
              <a:t>Technology brings regular changes to our lives.</a:t>
            </a:r>
          </a:p>
          <a:p>
            <a:pPr marL="285750" indent="-285750">
              <a:buFont typeface="Wingdings" pitchFamily="2" charset="2"/>
              <a:buChar char="v"/>
            </a:pPr>
            <a:endParaRPr lang="en-GB" sz="2000" dirty="0">
              <a:latin typeface="DM Sans" pitchFamily="2" charset="77"/>
            </a:endParaRPr>
          </a:p>
          <a:p>
            <a:pPr marL="285750" indent="-285750">
              <a:buFont typeface="Wingdings" pitchFamily="2" charset="2"/>
              <a:buChar char="v"/>
            </a:pPr>
            <a:r>
              <a:rPr lang="en-GB" sz="2000" dirty="0">
                <a:latin typeface="DM Sans" pitchFamily="2" charset="77"/>
              </a:rPr>
              <a:t>Sometimes the changes stretch over decades.</a:t>
            </a:r>
          </a:p>
          <a:p>
            <a:pPr marL="285750" indent="-285750">
              <a:buFont typeface="Wingdings" pitchFamily="2" charset="2"/>
              <a:buChar char="v"/>
            </a:pPr>
            <a:endParaRPr lang="en-GB" sz="2000" dirty="0">
              <a:latin typeface="DM Sans" pitchFamily="2" charset="77"/>
            </a:endParaRPr>
          </a:p>
          <a:p>
            <a:pPr marL="285750" indent="-285750">
              <a:buFont typeface="Wingdings" pitchFamily="2" charset="2"/>
              <a:buChar char="v"/>
            </a:pPr>
            <a:r>
              <a:rPr lang="en-GB" sz="2000" dirty="0">
                <a:latin typeface="DM Sans" pitchFamily="2" charset="77"/>
              </a:rPr>
              <a:t>Often it is difficult to see how powerful and dramatic the eventual change will be.</a:t>
            </a:r>
          </a:p>
          <a:p>
            <a:pPr marL="285750" indent="-285750">
              <a:buFont typeface="Wingdings" pitchFamily="2" charset="2"/>
              <a:buChar char="v"/>
            </a:pPr>
            <a:endParaRPr lang="en-GB" sz="2000" dirty="0">
              <a:latin typeface="DM Sans" pitchFamily="2" charset="77"/>
            </a:endParaRPr>
          </a:p>
          <a:p>
            <a:pPr marL="285750" indent="-285750">
              <a:buFont typeface="Wingdings" pitchFamily="2" charset="2"/>
              <a:buChar char="v"/>
            </a:pPr>
            <a:r>
              <a:rPr lang="en-GB" sz="2000" dirty="0">
                <a:latin typeface="DM Sans" pitchFamily="2" charset="77"/>
              </a:rPr>
              <a:t>Often many jobs disappear but many others are created. That is our past experience of change. </a:t>
            </a:r>
          </a:p>
          <a:p>
            <a:pPr marL="285750" indent="-285750">
              <a:buFont typeface="Wingdings" pitchFamily="2" charset="2"/>
              <a:buChar char="v"/>
            </a:pPr>
            <a:endParaRPr lang="en-GB" sz="2000" dirty="0">
              <a:latin typeface="DM Sans" pitchFamily="2" charset="77"/>
            </a:endParaRPr>
          </a:p>
          <a:p>
            <a:pPr marL="285750" indent="-285750">
              <a:buFont typeface="Wingdings" pitchFamily="2" charset="2"/>
              <a:buChar char="v"/>
            </a:pPr>
            <a:r>
              <a:rPr lang="en-GB" sz="2000" dirty="0">
                <a:latin typeface="DM Sans" pitchFamily="2" charset="77"/>
              </a:rPr>
              <a:t>Will the change brought by AI be similar?</a:t>
            </a:r>
          </a:p>
        </p:txBody>
      </p:sp>
      <p:sp>
        <p:nvSpPr>
          <p:cNvPr id="4" name="TextBox 3">
            <a:extLst>
              <a:ext uri="{FF2B5EF4-FFF2-40B4-BE49-F238E27FC236}">
                <a16:creationId xmlns:a16="http://schemas.microsoft.com/office/drawing/2014/main" id="{51488B11-7EAD-492F-F617-944508562062}"/>
              </a:ext>
            </a:extLst>
          </p:cNvPr>
          <p:cNvSpPr txBox="1"/>
          <p:nvPr/>
        </p:nvSpPr>
        <p:spPr>
          <a:xfrm>
            <a:off x="9174480" y="6503908"/>
            <a:ext cx="3002280" cy="369332"/>
          </a:xfrm>
          <a:prstGeom prst="rect">
            <a:avLst/>
          </a:prstGeom>
          <a:noFill/>
        </p:spPr>
        <p:txBody>
          <a:bodyPr wrap="square">
            <a:spAutoFit/>
          </a:bodyPr>
          <a:lstStyle/>
          <a:p>
            <a:r>
              <a:rPr lang="en-GB" dirty="0"/>
              <a:t>- Sect. 1 – Tech Revolutions</a:t>
            </a:r>
          </a:p>
        </p:txBody>
      </p:sp>
      <p:sp>
        <p:nvSpPr>
          <p:cNvPr id="5" name="TextBox 4">
            <a:extLst>
              <a:ext uri="{FF2B5EF4-FFF2-40B4-BE49-F238E27FC236}">
                <a16:creationId xmlns:a16="http://schemas.microsoft.com/office/drawing/2014/main" id="{6DE0C493-54B2-8C27-1332-2D1608D6A560}"/>
              </a:ext>
            </a:extLst>
          </p:cNvPr>
          <p:cNvSpPr txBox="1"/>
          <p:nvPr/>
        </p:nvSpPr>
        <p:spPr>
          <a:xfrm>
            <a:off x="11765280" y="0"/>
            <a:ext cx="426720" cy="338554"/>
          </a:xfrm>
          <a:prstGeom prst="rect">
            <a:avLst/>
          </a:prstGeom>
          <a:noFill/>
        </p:spPr>
        <p:txBody>
          <a:bodyPr wrap="square">
            <a:spAutoFit/>
          </a:bodyPr>
          <a:lstStyle/>
          <a:p>
            <a:r>
              <a:rPr lang="en-GB" sz="1600" dirty="0">
                <a:latin typeface="DM Sans" pitchFamily="2" charset="77"/>
              </a:rPr>
              <a:t>13</a:t>
            </a:r>
          </a:p>
        </p:txBody>
      </p:sp>
    </p:spTree>
    <p:extLst>
      <p:ext uri="{BB962C8B-B14F-4D97-AF65-F5344CB8AC3E}">
        <p14:creationId xmlns:p14="http://schemas.microsoft.com/office/powerpoint/2010/main" val="25380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A6DF25-D7DC-9634-14C4-F46CADDE6895}"/>
              </a:ext>
            </a:extLst>
          </p:cNvPr>
          <p:cNvSpPr txBox="1"/>
          <p:nvPr/>
        </p:nvSpPr>
        <p:spPr>
          <a:xfrm>
            <a:off x="441960" y="402997"/>
            <a:ext cx="11414760" cy="1569660"/>
          </a:xfrm>
          <a:prstGeom prst="rect">
            <a:avLst/>
          </a:prstGeom>
          <a:noFill/>
        </p:spPr>
        <p:txBody>
          <a:bodyPr wrap="square">
            <a:spAutoFit/>
          </a:bodyPr>
          <a:lstStyle/>
          <a:p>
            <a:r>
              <a:rPr lang="en-GB" sz="2400" b="1" dirty="0">
                <a:latin typeface="DM Sans" pitchFamily="2" charset="77"/>
              </a:rPr>
              <a:t>Section 2</a:t>
            </a:r>
            <a:r>
              <a:rPr lang="en-GB" sz="2000" b="1" dirty="0">
                <a:latin typeface="DM Sans" pitchFamily="2" charset="77"/>
              </a:rPr>
              <a:t>	-	 </a:t>
            </a:r>
            <a:r>
              <a:rPr lang="en-GB" sz="2400" b="1" dirty="0">
                <a:latin typeface="DM Sans" pitchFamily="2" charset="77"/>
              </a:rPr>
              <a:t>What can AI Do?</a:t>
            </a:r>
          </a:p>
          <a:p>
            <a:endParaRPr lang="en-GB" b="1" dirty="0"/>
          </a:p>
          <a:p>
            <a:r>
              <a:rPr lang="en-GB" dirty="0">
                <a:latin typeface="DM Sans" pitchFamily="2" charset="77"/>
              </a:rPr>
              <a:t>Artificial Intelligence is ultimately 'intelligence' and so the answer is, in many ways, the same things that human intelligence can do.  Of course, if AI becomes more intelligent than humans than we have no real idea what it can do.</a:t>
            </a:r>
          </a:p>
        </p:txBody>
      </p:sp>
      <p:pic>
        <p:nvPicPr>
          <p:cNvPr id="12290" name="Picture 2" descr="section head: AI capabilities">
            <a:extLst>
              <a:ext uri="{FF2B5EF4-FFF2-40B4-BE49-F238E27FC236}">
                <a16:creationId xmlns:a16="http://schemas.microsoft.com/office/drawing/2014/main" id="{8FE27319-D64E-8811-9146-8E302C001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040" y="2164080"/>
            <a:ext cx="4480560" cy="4480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16E006-4DCE-13F1-29FB-AC35F67B91CD}"/>
              </a:ext>
            </a:extLst>
          </p:cNvPr>
          <p:cNvSpPr txBox="1"/>
          <p:nvPr/>
        </p:nvSpPr>
        <p:spPr>
          <a:xfrm>
            <a:off x="9555480" y="6500723"/>
            <a:ext cx="2636520" cy="369332"/>
          </a:xfrm>
          <a:prstGeom prst="rect">
            <a:avLst/>
          </a:prstGeom>
          <a:noFill/>
        </p:spPr>
        <p:txBody>
          <a:bodyPr wrap="square">
            <a:spAutoFit/>
          </a:bodyPr>
          <a:lstStyle/>
          <a:p>
            <a:r>
              <a:rPr lang="en-GB" dirty="0"/>
              <a:t>- Sect. 2 – AI Capabilities</a:t>
            </a:r>
          </a:p>
        </p:txBody>
      </p:sp>
      <p:sp>
        <p:nvSpPr>
          <p:cNvPr id="5" name="TextBox 4">
            <a:extLst>
              <a:ext uri="{FF2B5EF4-FFF2-40B4-BE49-F238E27FC236}">
                <a16:creationId xmlns:a16="http://schemas.microsoft.com/office/drawing/2014/main" id="{4D49E7CF-3FA0-6F1A-BC2B-1EDB2169033C}"/>
              </a:ext>
            </a:extLst>
          </p:cNvPr>
          <p:cNvSpPr txBox="1"/>
          <p:nvPr/>
        </p:nvSpPr>
        <p:spPr>
          <a:xfrm>
            <a:off x="11750040" y="0"/>
            <a:ext cx="441960" cy="338554"/>
          </a:xfrm>
          <a:prstGeom prst="rect">
            <a:avLst/>
          </a:prstGeom>
          <a:noFill/>
        </p:spPr>
        <p:txBody>
          <a:bodyPr wrap="square">
            <a:spAutoFit/>
          </a:bodyPr>
          <a:lstStyle/>
          <a:p>
            <a:r>
              <a:rPr lang="en-GB" sz="1600" dirty="0">
                <a:latin typeface="DM Sans" pitchFamily="2" charset="77"/>
              </a:rPr>
              <a:t>14</a:t>
            </a:r>
          </a:p>
        </p:txBody>
      </p:sp>
    </p:spTree>
    <p:extLst>
      <p:ext uri="{BB962C8B-B14F-4D97-AF65-F5344CB8AC3E}">
        <p14:creationId xmlns:p14="http://schemas.microsoft.com/office/powerpoint/2010/main" val="130920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ano in large hall">
            <a:extLst>
              <a:ext uri="{FF2B5EF4-FFF2-40B4-BE49-F238E27FC236}">
                <a16:creationId xmlns:a16="http://schemas.microsoft.com/office/drawing/2014/main" id="{266E4BD9-A72A-7BF2-4556-9B09C5E0A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712" y="676656"/>
            <a:ext cx="5370576" cy="51389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9497C2-D64C-9BEB-2523-CBB7617F7D36}"/>
              </a:ext>
            </a:extLst>
          </p:cNvPr>
          <p:cNvSpPr txBox="1"/>
          <p:nvPr/>
        </p:nvSpPr>
        <p:spPr>
          <a:xfrm>
            <a:off x="362712" y="527382"/>
            <a:ext cx="5733288" cy="2352978"/>
          </a:xfrm>
          <a:prstGeom prst="rect">
            <a:avLst/>
          </a:prstGeom>
          <a:noFill/>
        </p:spPr>
        <p:txBody>
          <a:bodyPr wrap="square">
            <a:spAutoFit/>
          </a:bodyPr>
          <a:lstStyle/>
          <a:p>
            <a:r>
              <a:rPr lang="en-GB" b="1" dirty="0">
                <a:latin typeface="DM Sans" pitchFamily="2" charset="77"/>
              </a:rPr>
              <a:t>2.1  AI Music</a:t>
            </a:r>
          </a:p>
          <a:p>
            <a:endParaRPr lang="en-GB" b="1" dirty="0">
              <a:latin typeface="DM Sans" pitchFamily="2" charset="77"/>
            </a:endParaRPr>
          </a:p>
          <a:p>
            <a:r>
              <a:rPr lang="en-GB" dirty="0">
                <a:latin typeface="DM Sans" pitchFamily="2" charset="77"/>
              </a:rPr>
              <a:t>One of the most surprising developments of early 2024 was the emergence of popular AI Music services like </a:t>
            </a:r>
            <a:r>
              <a:rPr lang="en-GB" sz="2000" b="1" dirty="0" err="1">
                <a:latin typeface="DM Sans" pitchFamily="2" charset="77"/>
              </a:rPr>
              <a:t>Suno.AI</a:t>
            </a:r>
            <a:r>
              <a:rPr lang="en-GB" sz="2000" dirty="0">
                <a:latin typeface="DM Sans" pitchFamily="2" charset="77"/>
              </a:rPr>
              <a:t> </a:t>
            </a:r>
            <a:r>
              <a:rPr lang="en-GB" dirty="0">
                <a:latin typeface="DM Sans" pitchFamily="2" charset="77"/>
              </a:rPr>
              <a:t>and </a:t>
            </a:r>
            <a:r>
              <a:rPr lang="en-GB" sz="2000" b="1" dirty="0" err="1">
                <a:latin typeface="DM Sans" pitchFamily="2" charset="77"/>
              </a:rPr>
              <a:t>Udio.com</a:t>
            </a:r>
            <a:r>
              <a:rPr lang="en-GB" sz="2000" dirty="0">
                <a:latin typeface="DM Sans" pitchFamily="2" charset="77"/>
              </a:rPr>
              <a:t> </a:t>
            </a:r>
            <a:r>
              <a:rPr lang="en-GB" dirty="0">
                <a:latin typeface="DM Sans" pitchFamily="2" charset="77"/>
              </a:rPr>
              <a:t>which had both paid and free options and allowed anybody to create effective songs by providing just a simple text prompt and selecting a style of music.</a:t>
            </a:r>
          </a:p>
        </p:txBody>
      </p:sp>
      <p:sp>
        <p:nvSpPr>
          <p:cNvPr id="5" name="TextBox 4">
            <a:extLst>
              <a:ext uri="{FF2B5EF4-FFF2-40B4-BE49-F238E27FC236}">
                <a16:creationId xmlns:a16="http://schemas.microsoft.com/office/drawing/2014/main" id="{A3853742-5A48-5862-45EC-DCCFEB97540B}"/>
              </a:ext>
            </a:extLst>
          </p:cNvPr>
          <p:cNvSpPr txBox="1"/>
          <p:nvPr/>
        </p:nvSpPr>
        <p:spPr>
          <a:xfrm>
            <a:off x="362712" y="5858178"/>
            <a:ext cx="11466576" cy="646331"/>
          </a:xfrm>
          <a:prstGeom prst="rect">
            <a:avLst/>
          </a:prstGeom>
          <a:noFill/>
        </p:spPr>
        <p:txBody>
          <a:bodyPr wrap="square">
            <a:spAutoFit/>
          </a:bodyPr>
          <a:lstStyle/>
          <a:p>
            <a:r>
              <a:rPr lang="en-GB" i="1" dirty="0">
                <a:latin typeface="DM Sans" pitchFamily="2" charset="77"/>
              </a:rPr>
              <a:t>Will people generate their own music and prefer that to music produced by 'stars'. Will people create their own personal AI radio stations like </a:t>
            </a:r>
            <a:r>
              <a:rPr lang="en-GB" i="1" dirty="0">
                <a:latin typeface="DM Sans" pitchFamily="2" charset="77"/>
                <a:hlinkClick r:id="rId3"/>
              </a:rPr>
              <a:t>MusicRadioAI.com</a:t>
            </a:r>
            <a:endParaRPr lang="en-GB" dirty="0">
              <a:latin typeface="DM Sans" pitchFamily="2" charset="77"/>
            </a:endParaRPr>
          </a:p>
        </p:txBody>
      </p:sp>
      <p:sp>
        <p:nvSpPr>
          <p:cNvPr id="4" name="TextBox 3">
            <a:extLst>
              <a:ext uri="{FF2B5EF4-FFF2-40B4-BE49-F238E27FC236}">
                <a16:creationId xmlns:a16="http://schemas.microsoft.com/office/drawing/2014/main" id="{7EF95683-AAD8-B50E-2109-1FD45FDFBC82}"/>
              </a:ext>
            </a:extLst>
          </p:cNvPr>
          <p:cNvSpPr txBox="1"/>
          <p:nvPr/>
        </p:nvSpPr>
        <p:spPr>
          <a:xfrm>
            <a:off x="9506711" y="6519148"/>
            <a:ext cx="2685289" cy="369332"/>
          </a:xfrm>
          <a:prstGeom prst="rect">
            <a:avLst/>
          </a:prstGeom>
          <a:noFill/>
        </p:spPr>
        <p:txBody>
          <a:bodyPr wrap="square">
            <a:spAutoFit/>
          </a:bodyPr>
          <a:lstStyle/>
          <a:p>
            <a:r>
              <a:rPr lang="en-GB" dirty="0"/>
              <a:t>- Sect. 2 – AI Capabilities</a:t>
            </a:r>
          </a:p>
        </p:txBody>
      </p:sp>
      <p:sp>
        <p:nvSpPr>
          <p:cNvPr id="6" name="TextBox 5">
            <a:extLst>
              <a:ext uri="{FF2B5EF4-FFF2-40B4-BE49-F238E27FC236}">
                <a16:creationId xmlns:a16="http://schemas.microsoft.com/office/drawing/2014/main" id="{D4B04754-3D67-0706-6EBE-EC6E7F6EFE45}"/>
              </a:ext>
            </a:extLst>
          </p:cNvPr>
          <p:cNvSpPr txBox="1"/>
          <p:nvPr/>
        </p:nvSpPr>
        <p:spPr>
          <a:xfrm>
            <a:off x="11689080" y="0"/>
            <a:ext cx="502920" cy="338554"/>
          </a:xfrm>
          <a:prstGeom prst="rect">
            <a:avLst/>
          </a:prstGeom>
          <a:noFill/>
        </p:spPr>
        <p:txBody>
          <a:bodyPr wrap="square">
            <a:spAutoFit/>
          </a:bodyPr>
          <a:lstStyle/>
          <a:p>
            <a:r>
              <a:rPr lang="en-GB" sz="1600" dirty="0">
                <a:latin typeface="DM Sans" pitchFamily="2" charset="77"/>
              </a:rPr>
              <a:t>15</a:t>
            </a:r>
          </a:p>
        </p:txBody>
      </p:sp>
    </p:spTree>
    <p:extLst>
      <p:ext uri="{BB962C8B-B14F-4D97-AF65-F5344CB8AC3E}">
        <p14:creationId xmlns:p14="http://schemas.microsoft.com/office/powerpoint/2010/main" val="125906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rtist on hillside">
            <a:extLst>
              <a:ext uri="{FF2B5EF4-FFF2-40B4-BE49-F238E27FC236}">
                <a16:creationId xmlns:a16="http://schemas.microsoft.com/office/drawing/2014/main" id="{1B329F84-B9D1-6D4F-7C3F-43F32AC40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816" y="667512"/>
            <a:ext cx="5215128" cy="5215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D20DAC-9525-00CB-103F-857151255209}"/>
              </a:ext>
            </a:extLst>
          </p:cNvPr>
          <p:cNvSpPr txBox="1"/>
          <p:nvPr/>
        </p:nvSpPr>
        <p:spPr>
          <a:xfrm>
            <a:off x="259080" y="443567"/>
            <a:ext cx="5836920" cy="2985433"/>
          </a:xfrm>
          <a:prstGeom prst="rect">
            <a:avLst/>
          </a:prstGeom>
          <a:noFill/>
        </p:spPr>
        <p:txBody>
          <a:bodyPr wrap="square">
            <a:spAutoFit/>
          </a:bodyPr>
          <a:lstStyle/>
          <a:p>
            <a:r>
              <a:rPr lang="en-GB" b="1" dirty="0">
                <a:latin typeface="DM Sans" pitchFamily="2" charset="77"/>
              </a:rPr>
              <a:t>2.2  AI Art</a:t>
            </a:r>
          </a:p>
          <a:p>
            <a:endParaRPr lang="en-GB" b="1" dirty="0">
              <a:latin typeface="DM Sans" pitchFamily="2" charset="77"/>
            </a:endParaRPr>
          </a:p>
          <a:p>
            <a:r>
              <a:rPr lang="en-GB" dirty="0">
                <a:latin typeface="DM Sans" pitchFamily="2" charset="77"/>
              </a:rPr>
              <a:t>All of the images in this presentation were created by AI Art tool </a:t>
            </a:r>
            <a:r>
              <a:rPr lang="en-GB" sz="2000" b="1" dirty="0">
                <a:latin typeface="DM Sans" pitchFamily="2" charset="77"/>
                <a:hlinkClick r:id="rId3"/>
              </a:rPr>
              <a:t>Midjourney.com</a:t>
            </a:r>
            <a:r>
              <a:rPr lang="en-GB" sz="2000" b="1" dirty="0">
                <a:latin typeface="DM Sans" pitchFamily="2" charset="77"/>
              </a:rPr>
              <a:t>. </a:t>
            </a:r>
          </a:p>
          <a:p>
            <a:endParaRPr lang="en-GB" sz="2000" b="1" dirty="0">
              <a:latin typeface="DM Sans" pitchFamily="2" charset="77"/>
            </a:endParaRPr>
          </a:p>
          <a:p>
            <a:r>
              <a:rPr lang="en-GB" dirty="0">
                <a:latin typeface="DM Sans" pitchFamily="2" charset="77"/>
              </a:rPr>
              <a:t>This took only a few minutes and a monthly subscription of around £ 10.00. There are many other AI Art tools with free access such as </a:t>
            </a:r>
            <a:r>
              <a:rPr lang="en-GB" sz="2000" b="1" dirty="0" err="1">
                <a:latin typeface="DM Sans" pitchFamily="2" charset="77"/>
              </a:rPr>
              <a:t>Ideogram.AI</a:t>
            </a:r>
            <a:r>
              <a:rPr lang="en-GB" sz="2000" b="1" dirty="0">
                <a:latin typeface="DM Sans" pitchFamily="2" charset="77"/>
              </a:rPr>
              <a:t> </a:t>
            </a:r>
            <a:r>
              <a:rPr lang="en-GB" dirty="0">
                <a:latin typeface="DM Sans" pitchFamily="2" charset="77"/>
              </a:rPr>
              <a:t>and </a:t>
            </a:r>
            <a:r>
              <a:rPr lang="en-GB" sz="2000" b="1" dirty="0" err="1">
                <a:latin typeface="DM Sans" pitchFamily="2" charset="77"/>
              </a:rPr>
              <a:t>Leonardo.AI</a:t>
            </a:r>
            <a:r>
              <a:rPr lang="en-GB" sz="2000" b="1" dirty="0">
                <a:latin typeface="DM Sans" pitchFamily="2" charset="77"/>
              </a:rPr>
              <a:t> </a:t>
            </a:r>
            <a:r>
              <a:rPr lang="en-GB" dirty="0">
                <a:latin typeface="DM Sans" pitchFamily="2" charset="77"/>
              </a:rPr>
              <a:t>as well as those offered by the household name IT companies.</a:t>
            </a:r>
          </a:p>
        </p:txBody>
      </p:sp>
      <p:sp>
        <p:nvSpPr>
          <p:cNvPr id="5" name="TextBox 4">
            <a:extLst>
              <a:ext uri="{FF2B5EF4-FFF2-40B4-BE49-F238E27FC236}">
                <a16:creationId xmlns:a16="http://schemas.microsoft.com/office/drawing/2014/main" id="{E1F47A59-3DEB-A35E-84A0-C848DDE02CA1}"/>
              </a:ext>
            </a:extLst>
          </p:cNvPr>
          <p:cNvSpPr txBox="1"/>
          <p:nvPr/>
        </p:nvSpPr>
        <p:spPr>
          <a:xfrm>
            <a:off x="259080" y="6018383"/>
            <a:ext cx="11673840" cy="646331"/>
          </a:xfrm>
          <a:prstGeom prst="rect">
            <a:avLst/>
          </a:prstGeom>
          <a:noFill/>
        </p:spPr>
        <p:txBody>
          <a:bodyPr wrap="square">
            <a:spAutoFit/>
          </a:bodyPr>
          <a:lstStyle/>
          <a:p>
            <a:r>
              <a:rPr lang="en-GB" i="1" dirty="0"/>
              <a:t>AI Art tools have already had a major effect on the business models of many companies and individuals. Would you use one if the alternative was paying an artist?</a:t>
            </a:r>
            <a:endParaRPr lang="en-GB" dirty="0"/>
          </a:p>
        </p:txBody>
      </p:sp>
      <p:sp>
        <p:nvSpPr>
          <p:cNvPr id="4" name="TextBox 3">
            <a:extLst>
              <a:ext uri="{FF2B5EF4-FFF2-40B4-BE49-F238E27FC236}">
                <a16:creationId xmlns:a16="http://schemas.microsoft.com/office/drawing/2014/main" id="{61649580-5A55-11DA-7E0F-1A6925DC68E0}"/>
              </a:ext>
            </a:extLst>
          </p:cNvPr>
          <p:cNvSpPr txBox="1"/>
          <p:nvPr/>
        </p:nvSpPr>
        <p:spPr>
          <a:xfrm>
            <a:off x="9555480" y="6507325"/>
            <a:ext cx="2636520" cy="369332"/>
          </a:xfrm>
          <a:prstGeom prst="rect">
            <a:avLst/>
          </a:prstGeom>
          <a:noFill/>
        </p:spPr>
        <p:txBody>
          <a:bodyPr wrap="square">
            <a:spAutoFit/>
          </a:bodyPr>
          <a:lstStyle/>
          <a:p>
            <a:r>
              <a:rPr lang="en-GB" dirty="0"/>
              <a:t>- Sect. 2 – AI Capabilities</a:t>
            </a:r>
          </a:p>
        </p:txBody>
      </p:sp>
      <p:sp>
        <p:nvSpPr>
          <p:cNvPr id="6" name="TextBox 5">
            <a:extLst>
              <a:ext uri="{FF2B5EF4-FFF2-40B4-BE49-F238E27FC236}">
                <a16:creationId xmlns:a16="http://schemas.microsoft.com/office/drawing/2014/main" id="{CFA29433-FD68-E5F6-A410-886357048B26}"/>
              </a:ext>
            </a:extLst>
          </p:cNvPr>
          <p:cNvSpPr txBox="1"/>
          <p:nvPr/>
        </p:nvSpPr>
        <p:spPr>
          <a:xfrm>
            <a:off x="11743944" y="0"/>
            <a:ext cx="448056" cy="338554"/>
          </a:xfrm>
          <a:prstGeom prst="rect">
            <a:avLst/>
          </a:prstGeom>
          <a:noFill/>
        </p:spPr>
        <p:txBody>
          <a:bodyPr wrap="square">
            <a:spAutoFit/>
          </a:bodyPr>
          <a:lstStyle/>
          <a:p>
            <a:r>
              <a:rPr lang="en-GB" sz="1600" dirty="0">
                <a:latin typeface="DM Sans" pitchFamily="2" charset="77"/>
              </a:rPr>
              <a:t>16</a:t>
            </a:r>
          </a:p>
        </p:txBody>
      </p:sp>
    </p:spTree>
    <p:extLst>
      <p:ext uri="{BB962C8B-B14F-4D97-AF65-F5344CB8AC3E}">
        <p14:creationId xmlns:p14="http://schemas.microsoft.com/office/powerpoint/2010/main" val="206629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of two figures in a haze">
            <a:extLst>
              <a:ext uri="{FF2B5EF4-FFF2-40B4-BE49-F238E27FC236}">
                <a16:creationId xmlns:a16="http://schemas.microsoft.com/office/drawing/2014/main" id="{96CC0155-5896-2C25-5C4D-380EBF4A7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320" y="658368"/>
            <a:ext cx="5096256" cy="5096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92FB4D-6778-7F43-DC9E-152585ACF4CB}"/>
              </a:ext>
            </a:extLst>
          </p:cNvPr>
          <p:cNvSpPr txBox="1"/>
          <p:nvPr/>
        </p:nvSpPr>
        <p:spPr>
          <a:xfrm>
            <a:off x="344424" y="551688"/>
            <a:ext cx="5751576" cy="4309872"/>
          </a:xfrm>
          <a:prstGeom prst="rect">
            <a:avLst/>
          </a:prstGeom>
          <a:noFill/>
        </p:spPr>
        <p:txBody>
          <a:bodyPr wrap="square">
            <a:spAutoFit/>
          </a:bodyPr>
          <a:lstStyle/>
          <a:p>
            <a:r>
              <a:rPr lang="en-GB" b="1" dirty="0">
                <a:latin typeface="DM Sans" pitchFamily="2" charset="77"/>
              </a:rPr>
              <a:t>2.3  AI Conversation and Chat Tools</a:t>
            </a:r>
          </a:p>
          <a:p>
            <a:endParaRPr lang="en-GB" b="1" dirty="0">
              <a:latin typeface="DM Sans" pitchFamily="2" charset="77"/>
            </a:endParaRPr>
          </a:p>
          <a:p>
            <a:r>
              <a:rPr lang="en-GB" dirty="0">
                <a:latin typeface="DM Sans" pitchFamily="2" charset="77"/>
              </a:rPr>
              <a:t>Most people have had bad experiences with early version of 'AI Customer Support' Chatbots. </a:t>
            </a:r>
          </a:p>
          <a:p>
            <a:endParaRPr lang="en-GB" dirty="0">
              <a:latin typeface="DM Sans" pitchFamily="2" charset="77"/>
            </a:endParaRPr>
          </a:p>
          <a:p>
            <a:r>
              <a:rPr lang="en-GB" dirty="0">
                <a:latin typeface="DM Sans" pitchFamily="2" charset="77"/>
              </a:rPr>
              <a:t>The latest free version provided by OpenAI with their </a:t>
            </a:r>
            <a:r>
              <a:rPr lang="en-GB" sz="2000" b="1" dirty="0">
                <a:latin typeface="DM Sans" pitchFamily="2" charset="77"/>
              </a:rPr>
              <a:t>ChatGPT 4o </a:t>
            </a:r>
            <a:r>
              <a:rPr lang="en-GB" dirty="0">
                <a:latin typeface="DM Sans" pitchFamily="2" charset="77"/>
              </a:rPr>
              <a:t>tool is far different, offering a far more 'Science Fiction Film' like experience. It is planned to be available FREE to anybody from June 2024.  Expect to be surprised and impressed, and perhaps a bit frightened! </a:t>
            </a:r>
          </a:p>
          <a:p>
            <a:endParaRPr lang="en-GB" dirty="0">
              <a:latin typeface="DM Sans" pitchFamily="2" charset="77"/>
            </a:endParaRPr>
          </a:p>
          <a:p>
            <a:r>
              <a:rPr lang="en-GB" dirty="0">
                <a:latin typeface="DM Sans" pitchFamily="2" charset="77"/>
              </a:rPr>
              <a:t>Comparisons were made on launch with the film 'Her' which tackled the subject of love between a human man and an AI with a female persona.</a:t>
            </a:r>
          </a:p>
        </p:txBody>
      </p:sp>
      <p:sp>
        <p:nvSpPr>
          <p:cNvPr id="5" name="TextBox 4">
            <a:extLst>
              <a:ext uri="{FF2B5EF4-FFF2-40B4-BE49-F238E27FC236}">
                <a16:creationId xmlns:a16="http://schemas.microsoft.com/office/drawing/2014/main" id="{E4AD11B5-D14D-E444-4196-FBE0A0487645}"/>
              </a:ext>
            </a:extLst>
          </p:cNvPr>
          <p:cNvSpPr txBox="1"/>
          <p:nvPr/>
        </p:nvSpPr>
        <p:spPr>
          <a:xfrm>
            <a:off x="344424" y="5876466"/>
            <a:ext cx="11344656" cy="646331"/>
          </a:xfrm>
          <a:prstGeom prst="rect">
            <a:avLst/>
          </a:prstGeom>
          <a:noFill/>
        </p:spPr>
        <p:txBody>
          <a:bodyPr wrap="square">
            <a:spAutoFit/>
          </a:bodyPr>
          <a:lstStyle/>
          <a:p>
            <a:r>
              <a:rPr lang="en-GB" i="1" dirty="0">
                <a:latin typeface="DM Sans" pitchFamily="2" charset="77"/>
              </a:rPr>
              <a:t>Imagine the power of the AI that these companies charge for, if this is what can be provided to the ordinary citizen for free!</a:t>
            </a:r>
            <a:endParaRPr lang="en-GB" dirty="0">
              <a:latin typeface="DM Sans" pitchFamily="2" charset="77"/>
            </a:endParaRPr>
          </a:p>
        </p:txBody>
      </p:sp>
      <p:sp>
        <p:nvSpPr>
          <p:cNvPr id="4" name="TextBox 3">
            <a:extLst>
              <a:ext uri="{FF2B5EF4-FFF2-40B4-BE49-F238E27FC236}">
                <a16:creationId xmlns:a16="http://schemas.microsoft.com/office/drawing/2014/main" id="{DD291A1B-6F03-9509-2D79-E678731DCEAB}"/>
              </a:ext>
            </a:extLst>
          </p:cNvPr>
          <p:cNvSpPr txBox="1"/>
          <p:nvPr/>
        </p:nvSpPr>
        <p:spPr>
          <a:xfrm>
            <a:off x="9433560" y="6519148"/>
            <a:ext cx="2758440" cy="369332"/>
          </a:xfrm>
          <a:prstGeom prst="rect">
            <a:avLst/>
          </a:prstGeom>
          <a:noFill/>
        </p:spPr>
        <p:txBody>
          <a:bodyPr wrap="square">
            <a:spAutoFit/>
          </a:bodyPr>
          <a:lstStyle/>
          <a:p>
            <a:r>
              <a:rPr lang="en-GB" dirty="0"/>
              <a:t>- Sect. 2 – AI Capabilities</a:t>
            </a:r>
          </a:p>
        </p:txBody>
      </p:sp>
      <p:sp>
        <p:nvSpPr>
          <p:cNvPr id="6" name="TextBox 5">
            <a:extLst>
              <a:ext uri="{FF2B5EF4-FFF2-40B4-BE49-F238E27FC236}">
                <a16:creationId xmlns:a16="http://schemas.microsoft.com/office/drawing/2014/main" id="{F6163159-DEF6-CD14-802D-24FA0B243921}"/>
              </a:ext>
            </a:extLst>
          </p:cNvPr>
          <p:cNvSpPr txBox="1"/>
          <p:nvPr/>
        </p:nvSpPr>
        <p:spPr>
          <a:xfrm>
            <a:off x="11689080" y="0"/>
            <a:ext cx="502920" cy="338554"/>
          </a:xfrm>
          <a:prstGeom prst="rect">
            <a:avLst/>
          </a:prstGeom>
          <a:noFill/>
        </p:spPr>
        <p:txBody>
          <a:bodyPr wrap="square">
            <a:spAutoFit/>
          </a:bodyPr>
          <a:lstStyle/>
          <a:p>
            <a:r>
              <a:rPr lang="en-GB" sz="1600" dirty="0">
                <a:latin typeface="DM Sans" pitchFamily="2" charset="77"/>
              </a:rPr>
              <a:t>17</a:t>
            </a:r>
          </a:p>
        </p:txBody>
      </p:sp>
    </p:spTree>
    <p:extLst>
      <p:ext uri="{BB962C8B-B14F-4D97-AF65-F5344CB8AC3E}">
        <p14:creationId xmlns:p14="http://schemas.microsoft.com/office/powerpoint/2010/main" val="276987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obot writing in a book">
            <a:extLst>
              <a:ext uri="{FF2B5EF4-FFF2-40B4-BE49-F238E27FC236}">
                <a16:creationId xmlns:a16="http://schemas.microsoft.com/office/drawing/2014/main" id="{44E2F022-B1DC-3DCE-080C-871D6E621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760" y="502920"/>
            <a:ext cx="5349240" cy="5349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46732-C4A8-B5C2-BA38-D2BD8B95A0A8}"/>
              </a:ext>
            </a:extLst>
          </p:cNvPr>
          <p:cNvSpPr txBox="1"/>
          <p:nvPr/>
        </p:nvSpPr>
        <p:spPr>
          <a:xfrm>
            <a:off x="365760" y="579120"/>
            <a:ext cx="5730240" cy="3703320"/>
          </a:xfrm>
          <a:prstGeom prst="rect">
            <a:avLst/>
          </a:prstGeom>
          <a:noFill/>
        </p:spPr>
        <p:txBody>
          <a:bodyPr wrap="square">
            <a:spAutoFit/>
          </a:bodyPr>
          <a:lstStyle/>
          <a:p>
            <a:r>
              <a:rPr lang="en-GB" b="1" dirty="0">
                <a:latin typeface="DM Sans" pitchFamily="2" charset="77"/>
              </a:rPr>
              <a:t>2.4  AI Fiction</a:t>
            </a:r>
          </a:p>
          <a:p>
            <a:endParaRPr lang="en-GB" b="1" dirty="0">
              <a:latin typeface="DM Sans" pitchFamily="2" charset="77"/>
            </a:endParaRPr>
          </a:p>
          <a:p>
            <a:r>
              <a:rPr lang="en-GB" dirty="0">
                <a:latin typeface="DM Sans" pitchFamily="2" charset="77"/>
              </a:rPr>
              <a:t>Our culture consumes a great deal of fiction, whether as books or in a subsequent form as plays, theatre shows or film and video. </a:t>
            </a:r>
          </a:p>
          <a:p>
            <a:endParaRPr lang="en-GB" dirty="0">
              <a:latin typeface="DM Sans" pitchFamily="2" charset="77"/>
            </a:endParaRPr>
          </a:p>
          <a:p>
            <a:r>
              <a:rPr lang="en-GB" dirty="0">
                <a:latin typeface="DM Sans" pitchFamily="2" charset="77"/>
              </a:rPr>
              <a:t>AI is already extremely powerful in being able to mimic styles and reproduce standard plots and formats. It will not be long until AI produced fiction is difficult to tell from the standard material shown on television and sold in bookstores. </a:t>
            </a:r>
          </a:p>
          <a:p>
            <a:endParaRPr lang="en-GB" dirty="0">
              <a:latin typeface="DM Sans" pitchFamily="2" charset="77"/>
            </a:endParaRPr>
          </a:p>
          <a:p>
            <a:r>
              <a:rPr lang="en-GB" dirty="0">
                <a:latin typeface="DM Sans" pitchFamily="2" charset="77"/>
              </a:rPr>
              <a:t>Will it ever produce great works?</a:t>
            </a:r>
          </a:p>
        </p:txBody>
      </p:sp>
      <p:sp>
        <p:nvSpPr>
          <p:cNvPr id="5" name="TextBox 4">
            <a:extLst>
              <a:ext uri="{FF2B5EF4-FFF2-40B4-BE49-F238E27FC236}">
                <a16:creationId xmlns:a16="http://schemas.microsoft.com/office/drawing/2014/main" id="{B86C5E86-B6CB-A2C3-BD8A-19DCE1A68F2C}"/>
              </a:ext>
            </a:extLst>
          </p:cNvPr>
          <p:cNvSpPr txBox="1"/>
          <p:nvPr/>
        </p:nvSpPr>
        <p:spPr>
          <a:xfrm>
            <a:off x="365760" y="6170414"/>
            <a:ext cx="11445240" cy="646331"/>
          </a:xfrm>
          <a:prstGeom prst="rect">
            <a:avLst/>
          </a:prstGeom>
          <a:noFill/>
        </p:spPr>
        <p:txBody>
          <a:bodyPr wrap="square">
            <a:spAutoFit/>
          </a:bodyPr>
          <a:lstStyle/>
          <a:p>
            <a:r>
              <a:rPr lang="en-GB" i="1" dirty="0">
                <a:latin typeface="DM Sans" pitchFamily="2" charset="77"/>
              </a:rPr>
              <a:t>Is it important to you that the fiction you read is written by a human, or is the content and plot more significant?</a:t>
            </a:r>
            <a:endParaRPr lang="en-GB" dirty="0">
              <a:latin typeface="DM Sans" pitchFamily="2" charset="77"/>
            </a:endParaRPr>
          </a:p>
        </p:txBody>
      </p:sp>
      <p:sp>
        <p:nvSpPr>
          <p:cNvPr id="4" name="TextBox 3">
            <a:extLst>
              <a:ext uri="{FF2B5EF4-FFF2-40B4-BE49-F238E27FC236}">
                <a16:creationId xmlns:a16="http://schemas.microsoft.com/office/drawing/2014/main" id="{65FE10DE-53B0-C441-7DBB-828D5C191549}"/>
              </a:ext>
            </a:extLst>
          </p:cNvPr>
          <p:cNvSpPr txBox="1"/>
          <p:nvPr/>
        </p:nvSpPr>
        <p:spPr>
          <a:xfrm>
            <a:off x="9570720" y="6524059"/>
            <a:ext cx="2621280" cy="369332"/>
          </a:xfrm>
          <a:prstGeom prst="rect">
            <a:avLst/>
          </a:prstGeom>
          <a:noFill/>
        </p:spPr>
        <p:txBody>
          <a:bodyPr wrap="square">
            <a:spAutoFit/>
          </a:bodyPr>
          <a:lstStyle/>
          <a:p>
            <a:r>
              <a:rPr lang="en-GB" dirty="0"/>
              <a:t>- Sect. 2 – AI Capabilities</a:t>
            </a:r>
          </a:p>
        </p:txBody>
      </p:sp>
      <p:sp>
        <p:nvSpPr>
          <p:cNvPr id="6" name="TextBox 5">
            <a:extLst>
              <a:ext uri="{FF2B5EF4-FFF2-40B4-BE49-F238E27FC236}">
                <a16:creationId xmlns:a16="http://schemas.microsoft.com/office/drawing/2014/main" id="{FB918DB6-FAAE-BF24-BA8F-6C8B149D3108}"/>
              </a:ext>
            </a:extLst>
          </p:cNvPr>
          <p:cNvSpPr txBox="1"/>
          <p:nvPr/>
        </p:nvSpPr>
        <p:spPr>
          <a:xfrm>
            <a:off x="11811000" y="0"/>
            <a:ext cx="381000" cy="338554"/>
          </a:xfrm>
          <a:prstGeom prst="rect">
            <a:avLst/>
          </a:prstGeom>
          <a:noFill/>
        </p:spPr>
        <p:txBody>
          <a:bodyPr wrap="square">
            <a:spAutoFit/>
          </a:bodyPr>
          <a:lstStyle/>
          <a:p>
            <a:r>
              <a:rPr lang="en-GB" sz="1600" dirty="0">
                <a:latin typeface="DM Sans" pitchFamily="2" charset="77"/>
              </a:rPr>
              <a:t>18</a:t>
            </a:r>
          </a:p>
        </p:txBody>
      </p:sp>
    </p:spTree>
    <p:extLst>
      <p:ext uri="{BB962C8B-B14F-4D97-AF65-F5344CB8AC3E}">
        <p14:creationId xmlns:p14="http://schemas.microsoft.com/office/powerpoint/2010/main" val="7403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13E137-3E5E-6031-1055-191C50CBEC7A}"/>
              </a:ext>
            </a:extLst>
          </p:cNvPr>
          <p:cNvSpPr txBox="1"/>
          <p:nvPr/>
        </p:nvSpPr>
        <p:spPr>
          <a:xfrm>
            <a:off x="836363" y="4071597"/>
            <a:ext cx="10515600" cy="1286544"/>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DM Sans" pitchFamily="2" charset="77"/>
                <a:ea typeface="+mj-ea"/>
                <a:cs typeface="+mj-cs"/>
              </a:rPr>
              <a:t>Presentation : What AI means for the ordinary person</a:t>
            </a:r>
            <a:endParaRPr lang="en-US" sz="4000" dirty="0">
              <a:latin typeface="DM Sans" pitchFamily="2" charset="77"/>
              <a:ea typeface="+mj-ea"/>
              <a:cs typeface="+mj-cs"/>
            </a:endParaRPr>
          </a:p>
        </p:txBody>
      </p:sp>
      <p:pic>
        <p:nvPicPr>
          <p:cNvPr id="5" name="Picture 4" descr="A person wearing goggles and a white collar&#10;&#10;Description automatically generated">
            <a:extLst>
              <a:ext uri="{FF2B5EF4-FFF2-40B4-BE49-F238E27FC236}">
                <a16:creationId xmlns:a16="http://schemas.microsoft.com/office/drawing/2014/main" id="{55C9C8CC-29C2-098E-1690-93BA1BEA2DD8}"/>
              </a:ext>
            </a:extLst>
          </p:cNvPr>
          <p:cNvPicPr>
            <a:picLocks noChangeAspect="1"/>
          </p:cNvPicPr>
          <p:nvPr/>
        </p:nvPicPr>
        <p:blipFill>
          <a:blip r:embed="rId2"/>
          <a:srcRect r="7000"/>
          <a:stretch/>
        </p:blipFill>
        <p:spPr>
          <a:xfrm>
            <a:off x="20" y="2"/>
            <a:ext cx="12191979" cy="3900104"/>
          </a:xfrm>
          <a:prstGeom prst="rect">
            <a:avLst/>
          </a:prstGeom>
        </p:spPr>
      </p:pic>
    </p:spTree>
    <p:extLst>
      <p:ext uri="{BB962C8B-B14F-4D97-AF65-F5344CB8AC3E}">
        <p14:creationId xmlns:p14="http://schemas.microsoft.com/office/powerpoint/2010/main" val="739655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ss board and ethereal figure">
            <a:extLst>
              <a:ext uri="{FF2B5EF4-FFF2-40B4-BE49-F238E27FC236}">
                <a16:creationId xmlns:a16="http://schemas.microsoft.com/office/drawing/2014/main" id="{1B8FECC2-3501-B64D-0DC4-4B380AF34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9890" y="533400"/>
            <a:ext cx="5010150" cy="5227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AA022A-869A-ADE5-381E-5AA0E0A4C36D}"/>
              </a:ext>
            </a:extLst>
          </p:cNvPr>
          <p:cNvSpPr txBox="1"/>
          <p:nvPr/>
        </p:nvSpPr>
        <p:spPr>
          <a:xfrm>
            <a:off x="304800" y="533400"/>
            <a:ext cx="5791200" cy="3429000"/>
          </a:xfrm>
          <a:prstGeom prst="rect">
            <a:avLst/>
          </a:prstGeom>
          <a:noFill/>
        </p:spPr>
        <p:txBody>
          <a:bodyPr wrap="square">
            <a:spAutoFit/>
          </a:bodyPr>
          <a:lstStyle/>
          <a:p>
            <a:r>
              <a:rPr lang="en-GB" b="1" dirty="0">
                <a:latin typeface="DM Sans" pitchFamily="2" charset="77"/>
              </a:rPr>
              <a:t>2.5  Problem Solving</a:t>
            </a:r>
          </a:p>
          <a:p>
            <a:endParaRPr lang="en-GB" b="1" dirty="0">
              <a:latin typeface="DM Sans" pitchFamily="2" charset="77"/>
            </a:endParaRPr>
          </a:p>
          <a:p>
            <a:r>
              <a:rPr lang="en-GB" dirty="0">
                <a:latin typeface="DM Sans" pitchFamily="2" charset="77"/>
              </a:rPr>
              <a:t>AI reigns supreme in games like Chess and Go. It has the advantage that it can play itself over and over again, and do so millions of times every day. </a:t>
            </a:r>
          </a:p>
          <a:p>
            <a:endParaRPr lang="en-GB" dirty="0">
              <a:latin typeface="DM Sans" pitchFamily="2" charset="77"/>
            </a:endParaRPr>
          </a:p>
          <a:p>
            <a:r>
              <a:rPr lang="en-GB" dirty="0">
                <a:latin typeface="DM Sans" pitchFamily="2" charset="77"/>
              </a:rPr>
              <a:t>This enables it to develop strategies far beyond any human mind. It can also do this in real world areas like the well know challenge of 'protein folding' which </a:t>
            </a:r>
            <a:r>
              <a:rPr lang="en-GB" sz="2000" dirty="0">
                <a:latin typeface="DM Sans" pitchFamily="2" charset="77"/>
              </a:rPr>
              <a:t>Google's DeepMind </a:t>
            </a:r>
            <a:r>
              <a:rPr lang="en-GB" dirty="0">
                <a:latin typeface="DM Sans" pitchFamily="2" charset="77"/>
              </a:rPr>
              <a:t>solved in 2020, allowing it to continue to progress into even harder problems that allow rapid advances in medical knowledge. </a:t>
            </a:r>
          </a:p>
        </p:txBody>
      </p:sp>
      <p:sp>
        <p:nvSpPr>
          <p:cNvPr id="5" name="TextBox 4">
            <a:extLst>
              <a:ext uri="{FF2B5EF4-FFF2-40B4-BE49-F238E27FC236}">
                <a16:creationId xmlns:a16="http://schemas.microsoft.com/office/drawing/2014/main" id="{246DA4E3-058D-462C-A9F4-C08D7620A639}"/>
              </a:ext>
            </a:extLst>
          </p:cNvPr>
          <p:cNvSpPr txBox="1"/>
          <p:nvPr/>
        </p:nvSpPr>
        <p:spPr>
          <a:xfrm>
            <a:off x="609600" y="6111597"/>
            <a:ext cx="9662160" cy="369332"/>
          </a:xfrm>
          <a:prstGeom prst="rect">
            <a:avLst/>
          </a:prstGeom>
          <a:noFill/>
        </p:spPr>
        <p:txBody>
          <a:bodyPr wrap="square">
            <a:spAutoFit/>
          </a:bodyPr>
          <a:lstStyle/>
          <a:p>
            <a:r>
              <a:rPr lang="en-GB" i="1" dirty="0">
                <a:latin typeface="DM Sans" pitchFamily="2" charset="77"/>
              </a:rPr>
              <a:t>How do we balance AI driven medical advances against the dangers of AI?</a:t>
            </a:r>
          </a:p>
        </p:txBody>
      </p:sp>
      <p:sp>
        <p:nvSpPr>
          <p:cNvPr id="7" name="TextBox 6">
            <a:extLst>
              <a:ext uri="{FF2B5EF4-FFF2-40B4-BE49-F238E27FC236}">
                <a16:creationId xmlns:a16="http://schemas.microsoft.com/office/drawing/2014/main" id="{BF39299D-393D-D4C9-1AEE-02B39257176A}"/>
              </a:ext>
            </a:extLst>
          </p:cNvPr>
          <p:cNvSpPr txBox="1"/>
          <p:nvPr/>
        </p:nvSpPr>
        <p:spPr>
          <a:xfrm>
            <a:off x="9509760" y="6492954"/>
            <a:ext cx="2682240" cy="369332"/>
          </a:xfrm>
          <a:prstGeom prst="rect">
            <a:avLst/>
          </a:prstGeom>
          <a:noFill/>
        </p:spPr>
        <p:txBody>
          <a:bodyPr wrap="square">
            <a:spAutoFit/>
          </a:bodyPr>
          <a:lstStyle/>
          <a:p>
            <a:r>
              <a:rPr lang="en-GB" dirty="0"/>
              <a:t>- Sect. 2 – AI Capabilities</a:t>
            </a:r>
          </a:p>
        </p:txBody>
      </p:sp>
      <p:sp>
        <p:nvSpPr>
          <p:cNvPr id="8" name="TextBox 7">
            <a:extLst>
              <a:ext uri="{FF2B5EF4-FFF2-40B4-BE49-F238E27FC236}">
                <a16:creationId xmlns:a16="http://schemas.microsoft.com/office/drawing/2014/main" id="{0516ADAB-A513-B3D2-4BD3-43B7635570D0}"/>
              </a:ext>
            </a:extLst>
          </p:cNvPr>
          <p:cNvSpPr txBox="1"/>
          <p:nvPr/>
        </p:nvSpPr>
        <p:spPr>
          <a:xfrm>
            <a:off x="11750040" y="0"/>
            <a:ext cx="441960" cy="338554"/>
          </a:xfrm>
          <a:prstGeom prst="rect">
            <a:avLst/>
          </a:prstGeom>
          <a:noFill/>
        </p:spPr>
        <p:txBody>
          <a:bodyPr wrap="square">
            <a:spAutoFit/>
          </a:bodyPr>
          <a:lstStyle/>
          <a:p>
            <a:r>
              <a:rPr lang="en-GB" sz="1600" dirty="0">
                <a:latin typeface="DM Sans" pitchFamily="2" charset="77"/>
              </a:rPr>
              <a:t>19</a:t>
            </a:r>
          </a:p>
        </p:txBody>
      </p:sp>
    </p:spTree>
    <p:extLst>
      <p:ext uri="{BB962C8B-B14F-4D97-AF65-F5344CB8AC3E}">
        <p14:creationId xmlns:p14="http://schemas.microsoft.com/office/powerpoint/2010/main" val="245275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ish self driving car">
            <a:extLst>
              <a:ext uri="{FF2B5EF4-FFF2-40B4-BE49-F238E27FC236}">
                <a16:creationId xmlns:a16="http://schemas.microsoft.com/office/drawing/2014/main" id="{2C1063CF-5470-CD7B-4A2A-6810CF4BA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880" y="441960"/>
            <a:ext cx="5151120" cy="5303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85B7D6-7414-56F7-90AF-170C0E15AA56}"/>
              </a:ext>
            </a:extLst>
          </p:cNvPr>
          <p:cNvSpPr txBox="1"/>
          <p:nvPr/>
        </p:nvSpPr>
        <p:spPr>
          <a:xfrm>
            <a:off x="350521" y="624841"/>
            <a:ext cx="5745480" cy="3688080"/>
          </a:xfrm>
          <a:prstGeom prst="rect">
            <a:avLst/>
          </a:prstGeom>
          <a:noFill/>
        </p:spPr>
        <p:txBody>
          <a:bodyPr wrap="square">
            <a:spAutoFit/>
          </a:bodyPr>
          <a:lstStyle/>
          <a:p>
            <a:r>
              <a:rPr lang="en-GB" b="1" dirty="0">
                <a:latin typeface="DM Sans" pitchFamily="2" charset="77"/>
              </a:rPr>
              <a:t>2.6  Self Driving Cars</a:t>
            </a:r>
          </a:p>
          <a:p>
            <a:endParaRPr lang="en-GB" b="1" dirty="0">
              <a:latin typeface="DM Sans" pitchFamily="2" charset="77"/>
            </a:endParaRPr>
          </a:p>
          <a:p>
            <a:r>
              <a:rPr lang="en-GB" dirty="0">
                <a:latin typeface="DM Sans" pitchFamily="2" charset="77"/>
              </a:rPr>
              <a:t>Tesla have made major progress in 2024 in the power of their Full Self Driving system which is available on millions of Tesla cars and which drives billions of miles.</a:t>
            </a:r>
          </a:p>
          <a:p>
            <a:endParaRPr lang="en-GB" dirty="0">
              <a:latin typeface="DM Sans" pitchFamily="2" charset="77"/>
            </a:endParaRPr>
          </a:p>
          <a:p>
            <a:r>
              <a:rPr lang="en-GB" dirty="0">
                <a:latin typeface="DM Sans" pitchFamily="2" charset="77"/>
              </a:rPr>
              <a:t>On 8th August 2024 the Tesla </a:t>
            </a:r>
            <a:r>
              <a:rPr lang="en-GB" dirty="0" err="1">
                <a:latin typeface="DM Sans" pitchFamily="2" charset="77"/>
              </a:rPr>
              <a:t>CyberCab</a:t>
            </a:r>
            <a:r>
              <a:rPr lang="en-GB" dirty="0">
                <a:latin typeface="DM Sans" pitchFamily="2" charset="77"/>
              </a:rPr>
              <a:t> is being launched which is expected to be a car without steering wheel or brakes within the cabin.</a:t>
            </a:r>
          </a:p>
          <a:p>
            <a:endParaRPr lang="en-GB" dirty="0">
              <a:latin typeface="DM Sans" pitchFamily="2" charset="77"/>
            </a:endParaRPr>
          </a:p>
          <a:p>
            <a:r>
              <a:rPr lang="en-GB" dirty="0">
                <a:latin typeface="DM Sans" pitchFamily="2" charset="77"/>
              </a:rPr>
              <a:t>In the UK in May 2024 the legislation was passed to allow self-driving cars on the road</a:t>
            </a:r>
          </a:p>
        </p:txBody>
      </p:sp>
      <p:sp>
        <p:nvSpPr>
          <p:cNvPr id="5" name="TextBox 4">
            <a:extLst>
              <a:ext uri="{FF2B5EF4-FFF2-40B4-BE49-F238E27FC236}">
                <a16:creationId xmlns:a16="http://schemas.microsoft.com/office/drawing/2014/main" id="{B4F3CFBD-35C5-D84D-B788-DE6AF311E577}"/>
              </a:ext>
            </a:extLst>
          </p:cNvPr>
          <p:cNvSpPr txBox="1"/>
          <p:nvPr/>
        </p:nvSpPr>
        <p:spPr>
          <a:xfrm>
            <a:off x="274320" y="5940474"/>
            <a:ext cx="11536680" cy="646331"/>
          </a:xfrm>
          <a:prstGeom prst="rect">
            <a:avLst/>
          </a:prstGeom>
          <a:noFill/>
        </p:spPr>
        <p:txBody>
          <a:bodyPr wrap="square">
            <a:spAutoFit/>
          </a:bodyPr>
          <a:lstStyle/>
          <a:p>
            <a:r>
              <a:rPr lang="en-GB" i="1" dirty="0">
                <a:latin typeface="DM Sans" pitchFamily="2" charset="77"/>
              </a:rPr>
              <a:t>It is said that a self-driving car does not have to be 100% safe, just a lot safer than human drivers. What do you think?  Would you use one?</a:t>
            </a:r>
          </a:p>
        </p:txBody>
      </p:sp>
      <p:sp>
        <p:nvSpPr>
          <p:cNvPr id="7" name="TextBox 6">
            <a:extLst>
              <a:ext uri="{FF2B5EF4-FFF2-40B4-BE49-F238E27FC236}">
                <a16:creationId xmlns:a16="http://schemas.microsoft.com/office/drawing/2014/main" id="{5A9556E5-51F7-75C3-B143-A07592EEDC31}"/>
              </a:ext>
            </a:extLst>
          </p:cNvPr>
          <p:cNvSpPr txBox="1"/>
          <p:nvPr/>
        </p:nvSpPr>
        <p:spPr>
          <a:xfrm>
            <a:off x="9464040" y="6508819"/>
            <a:ext cx="2727960" cy="369332"/>
          </a:xfrm>
          <a:prstGeom prst="rect">
            <a:avLst/>
          </a:prstGeom>
          <a:noFill/>
        </p:spPr>
        <p:txBody>
          <a:bodyPr wrap="square">
            <a:spAutoFit/>
          </a:bodyPr>
          <a:lstStyle/>
          <a:p>
            <a:r>
              <a:rPr lang="en-GB" dirty="0"/>
              <a:t>- Sect. 2 – AI Capabilities</a:t>
            </a:r>
          </a:p>
        </p:txBody>
      </p:sp>
      <p:sp>
        <p:nvSpPr>
          <p:cNvPr id="8" name="TextBox 7">
            <a:extLst>
              <a:ext uri="{FF2B5EF4-FFF2-40B4-BE49-F238E27FC236}">
                <a16:creationId xmlns:a16="http://schemas.microsoft.com/office/drawing/2014/main" id="{B6779849-011E-A50D-6121-F0B548DB64AB}"/>
              </a:ext>
            </a:extLst>
          </p:cNvPr>
          <p:cNvSpPr txBox="1"/>
          <p:nvPr/>
        </p:nvSpPr>
        <p:spPr>
          <a:xfrm>
            <a:off x="11704320" y="0"/>
            <a:ext cx="487680" cy="338554"/>
          </a:xfrm>
          <a:prstGeom prst="rect">
            <a:avLst/>
          </a:prstGeom>
          <a:noFill/>
        </p:spPr>
        <p:txBody>
          <a:bodyPr wrap="square">
            <a:spAutoFit/>
          </a:bodyPr>
          <a:lstStyle/>
          <a:p>
            <a:r>
              <a:rPr lang="en-GB" sz="1600" dirty="0">
                <a:latin typeface="DM Sans" pitchFamily="2" charset="77"/>
              </a:rPr>
              <a:t>20</a:t>
            </a:r>
          </a:p>
        </p:txBody>
      </p:sp>
    </p:spTree>
    <p:extLst>
      <p:ext uri="{BB962C8B-B14F-4D97-AF65-F5344CB8AC3E}">
        <p14:creationId xmlns:p14="http://schemas.microsoft.com/office/powerpoint/2010/main" val="143261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y picture of a woman with metal mask">
            <a:extLst>
              <a:ext uri="{FF2B5EF4-FFF2-40B4-BE49-F238E27FC236}">
                <a16:creationId xmlns:a16="http://schemas.microsoft.com/office/drawing/2014/main" id="{1E2BFC63-654E-41FA-4A15-07D31AE19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560" y="441960"/>
            <a:ext cx="5196840" cy="52864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5B53B-DC96-DE53-B6A1-80DD59FBC42B}"/>
              </a:ext>
            </a:extLst>
          </p:cNvPr>
          <p:cNvSpPr txBox="1"/>
          <p:nvPr/>
        </p:nvSpPr>
        <p:spPr>
          <a:xfrm>
            <a:off x="365760" y="563106"/>
            <a:ext cx="5730240" cy="3734574"/>
          </a:xfrm>
          <a:prstGeom prst="rect">
            <a:avLst/>
          </a:prstGeom>
          <a:noFill/>
        </p:spPr>
        <p:txBody>
          <a:bodyPr wrap="square">
            <a:spAutoFit/>
          </a:bodyPr>
          <a:lstStyle/>
          <a:p>
            <a:r>
              <a:rPr lang="en-GB" b="1" dirty="0">
                <a:latin typeface="DM Sans" pitchFamily="2" charset="77"/>
              </a:rPr>
              <a:t>2.7  Humanoid Robots</a:t>
            </a:r>
          </a:p>
          <a:p>
            <a:endParaRPr lang="en-GB" b="1" dirty="0">
              <a:latin typeface="DM Sans" pitchFamily="2" charset="77"/>
            </a:endParaRPr>
          </a:p>
          <a:p>
            <a:r>
              <a:rPr lang="en-GB" dirty="0">
                <a:latin typeface="DM Sans" pitchFamily="2" charset="77"/>
              </a:rPr>
              <a:t>As AI has developed a deep understanding of the physical world, it now can accelerate the development of humanoid robots. </a:t>
            </a:r>
          </a:p>
          <a:p>
            <a:endParaRPr lang="en-GB" dirty="0">
              <a:latin typeface="DM Sans" pitchFamily="2" charset="77"/>
            </a:endParaRPr>
          </a:p>
          <a:p>
            <a:r>
              <a:rPr lang="en-GB" dirty="0">
                <a:latin typeface="DM Sans" pitchFamily="2" charset="77"/>
              </a:rPr>
              <a:t>In a famous demonstration video, a robot was asked to give a human something to eat - and knew to pass the apple on the table. </a:t>
            </a:r>
          </a:p>
          <a:p>
            <a:endParaRPr lang="en-GB" dirty="0">
              <a:latin typeface="DM Sans" pitchFamily="2" charset="77"/>
            </a:endParaRPr>
          </a:p>
          <a:p>
            <a:r>
              <a:rPr lang="en-GB" dirty="0">
                <a:latin typeface="DM Sans" pitchFamily="2" charset="77"/>
              </a:rPr>
              <a:t>There will soon (2025) be thousands of humanoid robots doing real work, and soon after that tens of millions of them.</a:t>
            </a:r>
          </a:p>
        </p:txBody>
      </p:sp>
      <p:sp>
        <p:nvSpPr>
          <p:cNvPr id="5" name="TextBox 4">
            <a:extLst>
              <a:ext uri="{FF2B5EF4-FFF2-40B4-BE49-F238E27FC236}">
                <a16:creationId xmlns:a16="http://schemas.microsoft.com/office/drawing/2014/main" id="{1559AACE-7411-F55F-8B1C-EEA8E464A6B1}"/>
              </a:ext>
            </a:extLst>
          </p:cNvPr>
          <p:cNvSpPr txBox="1"/>
          <p:nvPr/>
        </p:nvSpPr>
        <p:spPr>
          <a:xfrm>
            <a:off x="228600" y="5906869"/>
            <a:ext cx="11734800" cy="646331"/>
          </a:xfrm>
          <a:prstGeom prst="rect">
            <a:avLst/>
          </a:prstGeom>
          <a:noFill/>
        </p:spPr>
        <p:txBody>
          <a:bodyPr wrap="square">
            <a:spAutoFit/>
          </a:bodyPr>
          <a:lstStyle/>
          <a:p>
            <a:r>
              <a:rPr lang="en-GB" i="1" dirty="0">
                <a:latin typeface="DM Sans" pitchFamily="2" charset="77"/>
              </a:rPr>
              <a:t>Would you let a humanoid robot care for an elderly relative and perhaps lift and carry them? How about a robot at home doing housework?</a:t>
            </a:r>
          </a:p>
        </p:txBody>
      </p:sp>
      <p:sp>
        <p:nvSpPr>
          <p:cNvPr id="7" name="TextBox 6">
            <a:extLst>
              <a:ext uri="{FF2B5EF4-FFF2-40B4-BE49-F238E27FC236}">
                <a16:creationId xmlns:a16="http://schemas.microsoft.com/office/drawing/2014/main" id="{113D1624-3B83-4733-F6F2-E849D6D742E1}"/>
              </a:ext>
            </a:extLst>
          </p:cNvPr>
          <p:cNvSpPr txBox="1"/>
          <p:nvPr/>
        </p:nvSpPr>
        <p:spPr>
          <a:xfrm>
            <a:off x="9464040" y="6507480"/>
            <a:ext cx="2705100" cy="369332"/>
          </a:xfrm>
          <a:prstGeom prst="rect">
            <a:avLst/>
          </a:prstGeom>
          <a:noFill/>
        </p:spPr>
        <p:txBody>
          <a:bodyPr wrap="square">
            <a:spAutoFit/>
          </a:bodyPr>
          <a:lstStyle/>
          <a:p>
            <a:r>
              <a:rPr lang="en-GB" dirty="0"/>
              <a:t>- Sect. 2 – AI Capabilities</a:t>
            </a:r>
          </a:p>
        </p:txBody>
      </p:sp>
      <p:sp>
        <p:nvSpPr>
          <p:cNvPr id="8" name="TextBox 7">
            <a:extLst>
              <a:ext uri="{FF2B5EF4-FFF2-40B4-BE49-F238E27FC236}">
                <a16:creationId xmlns:a16="http://schemas.microsoft.com/office/drawing/2014/main" id="{D3EC7522-71ED-B895-842D-B5BDAE5DABE0}"/>
              </a:ext>
            </a:extLst>
          </p:cNvPr>
          <p:cNvSpPr txBox="1"/>
          <p:nvPr/>
        </p:nvSpPr>
        <p:spPr>
          <a:xfrm>
            <a:off x="11750040" y="0"/>
            <a:ext cx="441960" cy="338554"/>
          </a:xfrm>
          <a:prstGeom prst="rect">
            <a:avLst/>
          </a:prstGeom>
          <a:noFill/>
        </p:spPr>
        <p:txBody>
          <a:bodyPr wrap="square">
            <a:spAutoFit/>
          </a:bodyPr>
          <a:lstStyle/>
          <a:p>
            <a:r>
              <a:rPr lang="en-GB" sz="1600" dirty="0">
                <a:latin typeface="DM Sans" pitchFamily="2" charset="77"/>
              </a:rPr>
              <a:t>21</a:t>
            </a:r>
          </a:p>
        </p:txBody>
      </p:sp>
    </p:spTree>
    <p:extLst>
      <p:ext uri="{BB962C8B-B14F-4D97-AF65-F5344CB8AC3E}">
        <p14:creationId xmlns:p14="http://schemas.microsoft.com/office/powerpoint/2010/main" val="1740081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of sailing ships in a storm">
            <a:extLst>
              <a:ext uri="{FF2B5EF4-FFF2-40B4-BE49-F238E27FC236}">
                <a16:creationId xmlns:a16="http://schemas.microsoft.com/office/drawing/2014/main" id="{A6CB664E-D062-3D25-4C82-E0317CB4B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880" y="457200"/>
            <a:ext cx="5120640" cy="54406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767261-7080-B664-7234-6C5FB62F3857}"/>
              </a:ext>
            </a:extLst>
          </p:cNvPr>
          <p:cNvSpPr txBox="1"/>
          <p:nvPr/>
        </p:nvSpPr>
        <p:spPr>
          <a:xfrm>
            <a:off x="350520" y="594361"/>
            <a:ext cx="5745480" cy="4001095"/>
          </a:xfrm>
          <a:prstGeom prst="rect">
            <a:avLst/>
          </a:prstGeom>
          <a:noFill/>
        </p:spPr>
        <p:txBody>
          <a:bodyPr wrap="square">
            <a:spAutoFit/>
          </a:bodyPr>
          <a:lstStyle/>
          <a:p>
            <a:r>
              <a:rPr lang="en-GB" b="1" dirty="0">
                <a:latin typeface="DM Sans" pitchFamily="2" charset="77"/>
              </a:rPr>
              <a:t>2.8  AI Video</a:t>
            </a:r>
          </a:p>
          <a:p>
            <a:endParaRPr lang="en-GB" b="1" dirty="0">
              <a:latin typeface="DM Sans" pitchFamily="2" charset="77"/>
            </a:endParaRPr>
          </a:p>
          <a:p>
            <a:r>
              <a:rPr lang="en-GB" dirty="0">
                <a:latin typeface="DM Sans" pitchFamily="2" charset="77"/>
              </a:rPr>
              <a:t>In early 2024 people were still impressed by AI Art which was produced by entering a simple text prompt.</a:t>
            </a:r>
          </a:p>
          <a:p>
            <a:endParaRPr lang="en-GB" dirty="0">
              <a:latin typeface="DM Sans" pitchFamily="2" charset="77"/>
            </a:endParaRPr>
          </a:p>
          <a:p>
            <a:r>
              <a:rPr lang="en-GB" dirty="0">
                <a:latin typeface="DM Sans" pitchFamily="2" charset="77"/>
              </a:rPr>
              <a:t>Then a system called </a:t>
            </a:r>
            <a:r>
              <a:rPr lang="en-GB" sz="2000" b="1" dirty="0">
                <a:latin typeface="DM Sans" pitchFamily="2" charset="77"/>
                <a:hlinkClick r:id="rId3"/>
              </a:rPr>
              <a:t>Sora</a:t>
            </a:r>
            <a:r>
              <a:rPr lang="en-GB" dirty="0">
                <a:latin typeface="DM Sans" pitchFamily="2" charset="77"/>
              </a:rPr>
              <a:t> was shown by OpenAI which produced quite long video clips of real world situations based entirely on a given text prompt.</a:t>
            </a:r>
          </a:p>
          <a:p>
            <a:endParaRPr lang="en-GB" dirty="0">
              <a:latin typeface="DM Sans" pitchFamily="2" charset="77"/>
            </a:endParaRPr>
          </a:p>
          <a:p>
            <a:r>
              <a:rPr lang="en-GB" dirty="0">
                <a:latin typeface="DM Sans" pitchFamily="2" charset="77"/>
              </a:rPr>
              <a:t>Other suppliers are following and Hollywood and film studios cannot ignore it.  Before long complete scenes in a drama will be produced in large part from a text instruction.</a:t>
            </a:r>
          </a:p>
        </p:txBody>
      </p:sp>
      <p:sp>
        <p:nvSpPr>
          <p:cNvPr id="5" name="TextBox 4">
            <a:extLst>
              <a:ext uri="{FF2B5EF4-FFF2-40B4-BE49-F238E27FC236}">
                <a16:creationId xmlns:a16="http://schemas.microsoft.com/office/drawing/2014/main" id="{10E62E56-2C14-D57C-F4BF-78916FB1789C}"/>
              </a:ext>
            </a:extLst>
          </p:cNvPr>
          <p:cNvSpPr txBox="1"/>
          <p:nvPr/>
        </p:nvSpPr>
        <p:spPr>
          <a:xfrm>
            <a:off x="411480" y="6141720"/>
            <a:ext cx="11247120" cy="369332"/>
          </a:xfrm>
          <a:prstGeom prst="rect">
            <a:avLst/>
          </a:prstGeom>
          <a:noFill/>
        </p:spPr>
        <p:txBody>
          <a:bodyPr wrap="square">
            <a:spAutoFit/>
          </a:bodyPr>
          <a:lstStyle/>
          <a:p>
            <a:r>
              <a:rPr lang="en-GB" i="1" dirty="0">
                <a:latin typeface="DM Sans" pitchFamily="2" charset="77"/>
              </a:rPr>
              <a:t>A Hollywood Studio could refuse to use AI.  What might be the economic effect of that on the studio?</a:t>
            </a:r>
            <a:endParaRPr lang="en-GB" dirty="0">
              <a:latin typeface="DM Sans" pitchFamily="2" charset="77"/>
            </a:endParaRPr>
          </a:p>
        </p:txBody>
      </p:sp>
      <p:sp>
        <p:nvSpPr>
          <p:cNvPr id="7" name="TextBox 6">
            <a:extLst>
              <a:ext uri="{FF2B5EF4-FFF2-40B4-BE49-F238E27FC236}">
                <a16:creationId xmlns:a16="http://schemas.microsoft.com/office/drawing/2014/main" id="{8180A8FC-F3B9-56BD-4F59-5C037D844174}"/>
              </a:ext>
            </a:extLst>
          </p:cNvPr>
          <p:cNvSpPr txBox="1"/>
          <p:nvPr/>
        </p:nvSpPr>
        <p:spPr>
          <a:xfrm>
            <a:off x="9555480" y="6549628"/>
            <a:ext cx="2651760" cy="369332"/>
          </a:xfrm>
          <a:prstGeom prst="rect">
            <a:avLst/>
          </a:prstGeom>
          <a:noFill/>
        </p:spPr>
        <p:txBody>
          <a:bodyPr wrap="square">
            <a:spAutoFit/>
          </a:bodyPr>
          <a:lstStyle/>
          <a:p>
            <a:r>
              <a:rPr lang="en-GB" dirty="0"/>
              <a:t>- Sect. 2 – AI Capabilities</a:t>
            </a:r>
          </a:p>
        </p:txBody>
      </p:sp>
      <p:sp>
        <p:nvSpPr>
          <p:cNvPr id="8" name="TextBox 7">
            <a:extLst>
              <a:ext uri="{FF2B5EF4-FFF2-40B4-BE49-F238E27FC236}">
                <a16:creationId xmlns:a16="http://schemas.microsoft.com/office/drawing/2014/main" id="{9CA78F81-C347-CADD-5E79-CCC8E1A35FFD}"/>
              </a:ext>
            </a:extLst>
          </p:cNvPr>
          <p:cNvSpPr txBox="1"/>
          <p:nvPr/>
        </p:nvSpPr>
        <p:spPr>
          <a:xfrm>
            <a:off x="11658600" y="0"/>
            <a:ext cx="533400" cy="338554"/>
          </a:xfrm>
          <a:prstGeom prst="rect">
            <a:avLst/>
          </a:prstGeom>
          <a:noFill/>
        </p:spPr>
        <p:txBody>
          <a:bodyPr wrap="square">
            <a:spAutoFit/>
          </a:bodyPr>
          <a:lstStyle/>
          <a:p>
            <a:r>
              <a:rPr lang="en-GB" sz="1600" dirty="0">
                <a:latin typeface="DM Sans" pitchFamily="2" charset="77"/>
              </a:rPr>
              <a:t>22</a:t>
            </a:r>
          </a:p>
        </p:txBody>
      </p:sp>
    </p:spTree>
    <p:extLst>
      <p:ext uri="{BB962C8B-B14F-4D97-AF65-F5344CB8AC3E}">
        <p14:creationId xmlns:p14="http://schemas.microsoft.com/office/powerpoint/2010/main" val="122834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erson sat in front of large computer">
            <a:extLst>
              <a:ext uri="{FF2B5EF4-FFF2-40B4-BE49-F238E27FC236}">
                <a16:creationId xmlns:a16="http://schemas.microsoft.com/office/drawing/2014/main" id="{5E4EE77D-AA97-B297-693E-6DE23603C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560" y="411480"/>
            <a:ext cx="5394960" cy="5364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E735D5-18DC-6394-21AC-65D806A40290}"/>
              </a:ext>
            </a:extLst>
          </p:cNvPr>
          <p:cNvSpPr txBox="1"/>
          <p:nvPr/>
        </p:nvSpPr>
        <p:spPr>
          <a:xfrm>
            <a:off x="331469" y="579120"/>
            <a:ext cx="5764531" cy="3703320"/>
          </a:xfrm>
          <a:prstGeom prst="rect">
            <a:avLst/>
          </a:prstGeom>
          <a:noFill/>
        </p:spPr>
        <p:txBody>
          <a:bodyPr wrap="square">
            <a:spAutoFit/>
          </a:bodyPr>
          <a:lstStyle/>
          <a:p>
            <a:r>
              <a:rPr lang="en-GB" b="1" dirty="0">
                <a:latin typeface="DM Sans" pitchFamily="2" charset="77"/>
              </a:rPr>
              <a:t>2.9  Data Analysis</a:t>
            </a:r>
          </a:p>
          <a:p>
            <a:endParaRPr lang="en-GB" b="1" dirty="0">
              <a:latin typeface="DM Sans" pitchFamily="2" charset="77"/>
            </a:endParaRPr>
          </a:p>
          <a:p>
            <a:r>
              <a:rPr lang="en-GB" dirty="0">
                <a:latin typeface="DM Sans" pitchFamily="2" charset="77"/>
              </a:rPr>
              <a:t>Earlier sections mentioned problem solving. AI based systems can analyse vast quantities of data and spot meaningful trends and patterns.</a:t>
            </a:r>
          </a:p>
          <a:p>
            <a:endParaRPr lang="en-GB" dirty="0">
              <a:latin typeface="DM Sans" pitchFamily="2" charset="77"/>
            </a:endParaRPr>
          </a:p>
          <a:p>
            <a:r>
              <a:rPr lang="en-GB" dirty="0">
                <a:latin typeface="DM Sans" pitchFamily="2" charset="77"/>
              </a:rPr>
              <a:t>One example might be in healthcare where conditions often have causes that are obscure and developed over years. </a:t>
            </a:r>
          </a:p>
          <a:p>
            <a:endParaRPr lang="en-GB" dirty="0">
              <a:latin typeface="DM Sans" pitchFamily="2" charset="77"/>
            </a:endParaRPr>
          </a:p>
          <a:p>
            <a:r>
              <a:rPr lang="en-GB" dirty="0">
                <a:latin typeface="DM Sans" pitchFamily="2" charset="77"/>
              </a:rPr>
              <a:t>AI can also very effectively see patterns within complex images, as with those produced by some medical diagnostic equipment.</a:t>
            </a:r>
          </a:p>
        </p:txBody>
      </p:sp>
      <p:sp>
        <p:nvSpPr>
          <p:cNvPr id="7" name="TextBox 6">
            <a:extLst>
              <a:ext uri="{FF2B5EF4-FFF2-40B4-BE49-F238E27FC236}">
                <a16:creationId xmlns:a16="http://schemas.microsoft.com/office/drawing/2014/main" id="{661D1FD9-EC4C-7A24-1E52-AA7E6D6A2761}"/>
              </a:ext>
            </a:extLst>
          </p:cNvPr>
          <p:cNvSpPr txBox="1"/>
          <p:nvPr/>
        </p:nvSpPr>
        <p:spPr>
          <a:xfrm>
            <a:off x="331469" y="5931991"/>
            <a:ext cx="11529061" cy="646331"/>
          </a:xfrm>
          <a:prstGeom prst="rect">
            <a:avLst/>
          </a:prstGeom>
          <a:noFill/>
        </p:spPr>
        <p:txBody>
          <a:bodyPr wrap="square">
            <a:spAutoFit/>
          </a:bodyPr>
          <a:lstStyle/>
          <a:p>
            <a:r>
              <a:rPr lang="en-GB" i="1" dirty="0">
                <a:latin typeface="DM Sans" pitchFamily="2" charset="77"/>
              </a:rPr>
              <a:t>Would you rather that an AI system checked the diagnosis and advice of your doctor, or would it be better if the doctor checked what the AI says? Which is best placed to conduct the initial analysis?</a:t>
            </a:r>
            <a:endParaRPr lang="en-GB" dirty="0">
              <a:latin typeface="DM Sans" pitchFamily="2" charset="77"/>
            </a:endParaRPr>
          </a:p>
        </p:txBody>
      </p:sp>
      <p:sp>
        <p:nvSpPr>
          <p:cNvPr id="9" name="TextBox 8">
            <a:extLst>
              <a:ext uri="{FF2B5EF4-FFF2-40B4-BE49-F238E27FC236}">
                <a16:creationId xmlns:a16="http://schemas.microsoft.com/office/drawing/2014/main" id="{7986D355-3EAF-0C23-6D91-F40F0789578B}"/>
              </a:ext>
            </a:extLst>
          </p:cNvPr>
          <p:cNvSpPr txBox="1"/>
          <p:nvPr/>
        </p:nvSpPr>
        <p:spPr>
          <a:xfrm>
            <a:off x="9540240" y="6522720"/>
            <a:ext cx="2667000" cy="369332"/>
          </a:xfrm>
          <a:prstGeom prst="rect">
            <a:avLst/>
          </a:prstGeom>
          <a:noFill/>
        </p:spPr>
        <p:txBody>
          <a:bodyPr wrap="square">
            <a:spAutoFit/>
          </a:bodyPr>
          <a:lstStyle/>
          <a:p>
            <a:r>
              <a:rPr lang="en-GB" dirty="0"/>
              <a:t>- Sect. 2 – AI Capabilities</a:t>
            </a:r>
          </a:p>
        </p:txBody>
      </p:sp>
      <p:sp>
        <p:nvSpPr>
          <p:cNvPr id="10" name="TextBox 9">
            <a:extLst>
              <a:ext uri="{FF2B5EF4-FFF2-40B4-BE49-F238E27FC236}">
                <a16:creationId xmlns:a16="http://schemas.microsoft.com/office/drawing/2014/main" id="{56BB1EC2-ACAF-A778-42A0-25C2E82D625E}"/>
              </a:ext>
            </a:extLst>
          </p:cNvPr>
          <p:cNvSpPr txBox="1"/>
          <p:nvPr/>
        </p:nvSpPr>
        <p:spPr>
          <a:xfrm>
            <a:off x="11673840" y="0"/>
            <a:ext cx="518160" cy="338554"/>
          </a:xfrm>
          <a:prstGeom prst="rect">
            <a:avLst/>
          </a:prstGeom>
          <a:noFill/>
        </p:spPr>
        <p:txBody>
          <a:bodyPr wrap="square">
            <a:spAutoFit/>
          </a:bodyPr>
          <a:lstStyle/>
          <a:p>
            <a:r>
              <a:rPr lang="en-GB" sz="1600" dirty="0">
                <a:latin typeface="DM Sans" pitchFamily="2" charset="77"/>
              </a:rPr>
              <a:t>23</a:t>
            </a:r>
          </a:p>
        </p:txBody>
      </p:sp>
    </p:spTree>
    <p:extLst>
      <p:ext uri="{BB962C8B-B14F-4D97-AF65-F5344CB8AC3E}">
        <p14:creationId xmlns:p14="http://schemas.microsoft.com/office/powerpoint/2010/main" val="316025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ustic game world">
            <a:extLst>
              <a:ext uri="{FF2B5EF4-FFF2-40B4-BE49-F238E27FC236}">
                <a16:creationId xmlns:a16="http://schemas.microsoft.com/office/drawing/2014/main" id="{61F2618D-A714-025D-C5E3-30294E905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640" y="335280"/>
            <a:ext cx="5501640" cy="5379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17BD02-B1CD-3DE5-FA76-8BA6E6BEC752}"/>
              </a:ext>
            </a:extLst>
          </p:cNvPr>
          <p:cNvSpPr txBox="1"/>
          <p:nvPr/>
        </p:nvSpPr>
        <p:spPr>
          <a:xfrm>
            <a:off x="342898" y="563880"/>
            <a:ext cx="5753101" cy="3139440"/>
          </a:xfrm>
          <a:prstGeom prst="rect">
            <a:avLst/>
          </a:prstGeom>
          <a:noFill/>
        </p:spPr>
        <p:txBody>
          <a:bodyPr wrap="square">
            <a:spAutoFit/>
          </a:bodyPr>
          <a:lstStyle/>
          <a:p>
            <a:r>
              <a:rPr lang="en-GB" b="1" dirty="0">
                <a:latin typeface="DM Sans" pitchFamily="2" charset="77"/>
              </a:rPr>
              <a:t>2.10  AI Virtual Worlds</a:t>
            </a:r>
          </a:p>
          <a:p>
            <a:endParaRPr lang="en-GB" b="1" dirty="0">
              <a:latin typeface="DM Sans" pitchFamily="2" charset="77"/>
            </a:endParaRPr>
          </a:p>
          <a:p>
            <a:r>
              <a:rPr lang="en-GB" dirty="0">
                <a:latin typeface="DM Sans" pitchFamily="2" charset="77"/>
              </a:rPr>
              <a:t>Game designers have already created game worlds with dozens of characters that have a complete personality supplied by AI. </a:t>
            </a:r>
          </a:p>
          <a:p>
            <a:endParaRPr lang="en-GB" dirty="0">
              <a:latin typeface="DM Sans" pitchFamily="2" charset="77"/>
            </a:endParaRPr>
          </a:p>
          <a:p>
            <a:r>
              <a:rPr lang="en-GB" dirty="0">
                <a:latin typeface="DM Sans" pitchFamily="2" charset="77"/>
              </a:rPr>
              <a:t>These characters interact and do things together, planning and partying and doing all of the other aspects of normal life. </a:t>
            </a:r>
          </a:p>
          <a:p>
            <a:endParaRPr lang="en-GB" dirty="0">
              <a:latin typeface="DM Sans" pitchFamily="2" charset="77"/>
            </a:endParaRPr>
          </a:p>
          <a:p>
            <a:r>
              <a:rPr lang="en-GB" dirty="0">
                <a:latin typeface="DM Sans" pitchFamily="2" charset="77"/>
              </a:rPr>
              <a:t>The characters do not know they are not real.</a:t>
            </a:r>
          </a:p>
        </p:txBody>
      </p:sp>
      <p:sp>
        <p:nvSpPr>
          <p:cNvPr id="5" name="TextBox 4">
            <a:extLst>
              <a:ext uri="{FF2B5EF4-FFF2-40B4-BE49-F238E27FC236}">
                <a16:creationId xmlns:a16="http://schemas.microsoft.com/office/drawing/2014/main" id="{D0D70B39-25BF-BC15-C170-B17FAD83537D}"/>
              </a:ext>
            </a:extLst>
          </p:cNvPr>
          <p:cNvSpPr txBox="1"/>
          <p:nvPr/>
        </p:nvSpPr>
        <p:spPr>
          <a:xfrm>
            <a:off x="198119" y="5934670"/>
            <a:ext cx="11567161" cy="923330"/>
          </a:xfrm>
          <a:prstGeom prst="rect">
            <a:avLst/>
          </a:prstGeom>
          <a:noFill/>
        </p:spPr>
        <p:txBody>
          <a:bodyPr wrap="square">
            <a:spAutoFit/>
          </a:bodyPr>
          <a:lstStyle/>
          <a:p>
            <a:r>
              <a:rPr lang="en-GB" i="1" dirty="0">
                <a:latin typeface="DM Sans" pitchFamily="2" charset="77"/>
              </a:rPr>
              <a:t>It has been seriously proposed that we are all simply characters in an AI driven world created by a far advanced civilisation for an unknown purpose.  Do you think that could be possible?  If so, how could we tell?</a:t>
            </a:r>
            <a:endParaRPr lang="en-GB" dirty="0">
              <a:latin typeface="DM Sans" pitchFamily="2" charset="77"/>
            </a:endParaRPr>
          </a:p>
        </p:txBody>
      </p:sp>
      <p:sp>
        <p:nvSpPr>
          <p:cNvPr id="7" name="TextBox 6">
            <a:extLst>
              <a:ext uri="{FF2B5EF4-FFF2-40B4-BE49-F238E27FC236}">
                <a16:creationId xmlns:a16="http://schemas.microsoft.com/office/drawing/2014/main" id="{EEABA3E3-D8EC-A77C-02D2-F7939A2E5551}"/>
              </a:ext>
            </a:extLst>
          </p:cNvPr>
          <p:cNvSpPr txBox="1"/>
          <p:nvPr/>
        </p:nvSpPr>
        <p:spPr>
          <a:xfrm>
            <a:off x="9525000" y="6518255"/>
            <a:ext cx="2636520" cy="369332"/>
          </a:xfrm>
          <a:prstGeom prst="rect">
            <a:avLst/>
          </a:prstGeom>
          <a:noFill/>
        </p:spPr>
        <p:txBody>
          <a:bodyPr wrap="square">
            <a:spAutoFit/>
          </a:bodyPr>
          <a:lstStyle/>
          <a:p>
            <a:r>
              <a:rPr lang="en-GB" dirty="0"/>
              <a:t>- Sect. 2 – AI Capabilities</a:t>
            </a:r>
          </a:p>
        </p:txBody>
      </p:sp>
      <p:sp>
        <p:nvSpPr>
          <p:cNvPr id="8" name="TextBox 7">
            <a:extLst>
              <a:ext uri="{FF2B5EF4-FFF2-40B4-BE49-F238E27FC236}">
                <a16:creationId xmlns:a16="http://schemas.microsoft.com/office/drawing/2014/main" id="{10450B2A-8E07-4FF8-DCED-861F9114AF25}"/>
              </a:ext>
            </a:extLst>
          </p:cNvPr>
          <p:cNvSpPr txBox="1"/>
          <p:nvPr/>
        </p:nvSpPr>
        <p:spPr>
          <a:xfrm>
            <a:off x="11765280" y="0"/>
            <a:ext cx="426720" cy="338554"/>
          </a:xfrm>
          <a:prstGeom prst="rect">
            <a:avLst/>
          </a:prstGeom>
          <a:noFill/>
        </p:spPr>
        <p:txBody>
          <a:bodyPr wrap="square">
            <a:spAutoFit/>
          </a:bodyPr>
          <a:lstStyle/>
          <a:p>
            <a:r>
              <a:rPr lang="en-GB" sz="1600" dirty="0">
                <a:latin typeface="DM Sans" pitchFamily="2" charset="77"/>
              </a:rPr>
              <a:t>24</a:t>
            </a:r>
          </a:p>
        </p:txBody>
      </p:sp>
    </p:spTree>
    <p:extLst>
      <p:ext uri="{BB962C8B-B14F-4D97-AF65-F5344CB8AC3E}">
        <p14:creationId xmlns:p14="http://schemas.microsoft.com/office/powerpoint/2010/main" val="906094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AA9598-6D31-1AF6-3618-95E14F7DEFC0}"/>
              </a:ext>
            </a:extLst>
          </p:cNvPr>
          <p:cNvSpPr txBox="1"/>
          <p:nvPr/>
        </p:nvSpPr>
        <p:spPr>
          <a:xfrm>
            <a:off x="2865120" y="1566952"/>
            <a:ext cx="6096000" cy="2400657"/>
          </a:xfrm>
          <a:prstGeom prst="rect">
            <a:avLst/>
          </a:prstGeom>
          <a:noFill/>
        </p:spPr>
        <p:txBody>
          <a:bodyPr wrap="square">
            <a:spAutoFit/>
          </a:bodyPr>
          <a:lstStyle/>
          <a:p>
            <a:r>
              <a:rPr lang="en-GB" sz="2400" b="1" dirty="0">
                <a:latin typeface="DM Sans" pitchFamily="2" charset="77"/>
              </a:rPr>
              <a:t>Section 2 	 Summary</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There are very few areas of life where AI is not expected to enter.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If all of the suggestions above come true, and if AI continues to become cleverer, where do you think you may experience it first in a major way?</a:t>
            </a:r>
            <a:endParaRPr lang="en-GB" sz="1800" dirty="0">
              <a:latin typeface="DM Sans" pitchFamily="2" charset="77"/>
            </a:endParaRPr>
          </a:p>
        </p:txBody>
      </p:sp>
      <p:sp>
        <p:nvSpPr>
          <p:cNvPr id="5" name="TextBox 4">
            <a:extLst>
              <a:ext uri="{FF2B5EF4-FFF2-40B4-BE49-F238E27FC236}">
                <a16:creationId xmlns:a16="http://schemas.microsoft.com/office/drawing/2014/main" id="{D26C7820-DB5F-1872-E564-EB2CE3223582}"/>
              </a:ext>
            </a:extLst>
          </p:cNvPr>
          <p:cNvSpPr txBox="1"/>
          <p:nvPr/>
        </p:nvSpPr>
        <p:spPr>
          <a:xfrm>
            <a:off x="9387840" y="6520934"/>
            <a:ext cx="2788920" cy="369332"/>
          </a:xfrm>
          <a:prstGeom prst="rect">
            <a:avLst/>
          </a:prstGeom>
          <a:noFill/>
        </p:spPr>
        <p:txBody>
          <a:bodyPr wrap="square">
            <a:spAutoFit/>
          </a:bodyPr>
          <a:lstStyle/>
          <a:p>
            <a:r>
              <a:rPr lang="en-GB" dirty="0"/>
              <a:t>- Sect. 2 – AI Capabilities</a:t>
            </a:r>
          </a:p>
        </p:txBody>
      </p:sp>
      <p:sp>
        <p:nvSpPr>
          <p:cNvPr id="6" name="TextBox 5">
            <a:extLst>
              <a:ext uri="{FF2B5EF4-FFF2-40B4-BE49-F238E27FC236}">
                <a16:creationId xmlns:a16="http://schemas.microsoft.com/office/drawing/2014/main" id="{656D3C4F-4172-CD37-C178-C804DF7B6454}"/>
              </a:ext>
            </a:extLst>
          </p:cNvPr>
          <p:cNvSpPr txBox="1"/>
          <p:nvPr/>
        </p:nvSpPr>
        <p:spPr>
          <a:xfrm>
            <a:off x="11750040" y="0"/>
            <a:ext cx="441960" cy="338554"/>
          </a:xfrm>
          <a:prstGeom prst="rect">
            <a:avLst/>
          </a:prstGeom>
          <a:noFill/>
        </p:spPr>
        <p:txBody>
          <a:bodyPr wrap="square">
            <a:spAutoFit/>
          </a:bodyPr>
          <a:lstStyle/>
          <a:p>
            <a:r>
              <a:rPr lang="en-GB" sz="1600" dirty="0">
                <a:latin typeface="DM Sans" pitchFamily="2" charset="77"/>
              </a:rPr>
              <a:t>25</a:t>
            </a:r>
          </a:p>
        </p:txBody>
      </p:sp>
    </p:spTree>
    <p:extLst>
      <p:ext uri="{BB962C8B-B14F-4D97-AF65-F5344CB8AC3E}">
        <p14:creationId xmlns:p14="http://schemas.microsoft.com/office/powerpoint/2010/main" val="2710697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D87871-3652-6632-3CAA-4A021EB6C2F7}"/>
              </a:ext>
            </a:extLst>
          </p:cNvPr>
          <p:cNvSpPr txBox="1"/>
          <p:nvPr/>
        </p:nvSpPr>
        <p:spPr>
          <a:xfrm>
            <a:off x="365760" y="446931"/>
            <a:ext cx="11094720" cy="1569660"/>
          </a:xfrm>
          <a:prstGeom prst="rect">
            <a:avLst/>
          </a:prstGeom>
          <a:noFill/>
        </p:spPr>
        <p:txBody>
          <a:bodyPr wrap="square">
            <a:spAutoFit/>
          </a:bodyPr>
          <a:lstStyle/>
          <a:p>
            <a:r>
              <a:rPr lang="en-GB" sz="2400" b="1" dirty="0">
                <a:latin typeface="DM Sans" pitchFamily="2" charset="77"/>
              </a:rPr>
              <a:t>Section 3</a:t>
            </a:r>
            <a:r>
              <a:rPr lang="en-GB" sz="2000" b="1" dirty="0">
                <a:latin typeface="DM Sans" pitchFamily="2" charset="77"/>
              </a:rPr>
              <a:t>	-	 </a:t>
            </a:r>
            <a:r>
              <a:rPr lang="en-GB" sz="2400" b="1" dirty="0">
                <a:latin typeface="DM Sans" pitchFamily="2" charset="77"/>
              </a:rPr>
              <a:t>The Impacts of AI</a:t>
            </a:r>
          </a:p>
          <a:p>
            <a:endParaRPr lang="en-GB" b="1" dirty="0"/>
          </a:p>
          <a:p>
            <a:r>
              <a:rPr lang="en-GB" dirty="0">
                <a:latin typeface="DM Sans" pitchFamily="2" charset="77"/>
              </a:rPr>
              <a:t>In this section the likely future impact of AI on society and the individual are examined.  Predictions are difficult but it seems certain that this will be one of the biggest and fastest disruptions that society has ever seen.</a:t>
            </a:r>
          </a:p>
        </p:txBody>
      </p:sp>
      <p:pic>
        <p:nvPicPr>
          <p:cNvPr id="7170" name="Picture 2" descr="section head: AI Impacts">
            <a:extLst>
              <a:ext uri="{FF2B5EF4-FFF2-40B4-BE49-F238E27FC236}">
                <a16:creationId xmlns:a16="http://schemas.microsoft.com/office/drawing/2014/main" id="{61F95945-5A22-FAAD-4D04-13739F28A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760" y="183642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9A13EF-133B-3823-0B20-FD369A4A9762}"/>
              </a:ext>
            </a:extLst>
          </p:cNvPr>
          <p:cNvSpPr txBox="1"/>
          <p:nvPr/>
        </p:nvSpPr>
        <p:spPr>
          <a:xfrm>
            <a:off x="11704320" y="0"/>
            <a:ext cx="487680" cy="338554"/>
          </a:xfrm>
          <a:prstGeom prst="rect">
            <a:avLst/>
          </a:prstGeom>
          <a:noFill/>
        </p:spPr>
        <p:txBody>
          <a:bodyPr wrap="square">
            <a:spAutoFit/>
          </a:bodyPr>
          <a:lstStyle/>
          <a:p>
            <a:r>
              <a:rPr lang="en-GB" sz="1600" dirty="0">
                <a:latin typeface="DM Sans" pitchFamily="2" charset="77"/>
              </a:rPr>
              <a:t>26</a:t>
            </a:r>
          </a:p>
        </p:txBody>
      </p:sp>
      <p:sp>
        <p:nvSpPr>
          <p:cNvPr id="5" name="TextBox 4">
            <a:extLst>
              <a:ext uri="{FF2B5EF4-FFF2-40B4-BE49-F238E27FC236}">
                <a16:creationId xmlns:a16="http://schemas.microsoft.com/office/drawing/2014/main" id="{F67AC0B5-A526-F4CA-97CF-F6A2FE060422}"/>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1105761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cture of unemployed people">
            <a:extLst>
              <a:ext uri="{FF2B5EF4-FFF2-40B4-BE49-F238E27FC236}">
                <a16:creationId xmlns:a16="http://schemas.microsoft.com/office/drawing/2014/main" id="{3280A762-B8F6-02B8-4269-BDC4CB5E6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640" y="457200"/>
            <a:ext cx="5547360" cy="5547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B27DBD-3EF3-A338-A795-81D8E8D2014B}"/>
              </a:ext>
            </a:extLst>
          </p:cNvPr>
          <p:cNvSpPr txBox="1"/>
          <p:nvPr/>
        </p:nvSpPr>
        <p:spPr>
          <a:xfrm>
            <a:off x="350520" y="600849"/>
            <a:ext cx="5745479" cy="3662839"/>
          </a:xfrm>
          <a:prstGeom prst="rect">
            <a:avLst/>
          </a:prstGeom>
          <a:noFill/>
        </p:spPr>
        <p:txBody>
          <a:bodyPr wrap="square">
            <a:spAutoFit/>
          </a:bodyPr>
          <a:lstStyle/>
          <a:p>
            <a:r>
              <a:rPr lang="en-GB" b="1" dirty="0">
                <a:latin typeface="DM Sans" pitchFamily="2" charset="77"/>
              </a:rPr>
              <a:t>3.1  Unemployment</a:t>
            </a:r>
          </a:p>
          <a:p>
            <a:endParaRPr lang="en-GB" b="1" dirty="0">
              <a:latin typeface="DM Sans" pitchFamily="2" charset="77"/>
            </a:endParaRPr>
          </a:p>
          <a:p>
            <a:r>
              <a:rPr lang="en-GB" dirty="0">
                <a:latin typeface="DM Sans" pitchFamily="2" charset="77"/>
              </a:rPr>
              <a:t>Although we can expect both job gains and losses it is certain that there will be large pockets of unemployment caused by this new technology.</a:t>
            </a:r>
          </a:p>
          <a:p>
            <a:endParaRPr lang="en-GB" dirty="0">
              <a:latin typeface="DM Sans" pitchFamily="2" charset="77"/>
            </a:endParaRPr>
          </a:p>
          <a:p>
            <a:r>
              <a:rPr lang="en-GB" dirty="0">
                <a:latin typeface="DM Sans" pitchFamily="2" charset="77"/>
              </a:rPr>
              <a:t>Example, many women in rural areas who were once employed as telephone switchboard operators were made redundant by a new system that didn't need them. </a:t>
            </a:r>
          </a:p>
          <a:p>
            <a:endParaRPr lang="en-GB" dirty="0">
              <a:latin typeface="DM Sans" pitchFamily="2" charset="77"/>
            </a:endParaRPr>
          </a:p>
          <a:p>
            <a:r>
              <a:rPr lang="en-GB" dirty="0">
                <a:latin typeface="DM Sans" pitchFamily="2" charset="77"/>
              </a:rPr>
              <a:t>The new jobs created for engineers were in the wrong locations and needed different skills.</a:t>
            </a:r>
          </a:p>
        </p:txBody>
      </p:sp>
      <p:sp>
        <p:nvSpPr>
          <p:cNvPr id="5" name="TextBox 4">
            <a:extLst>
              <a:ext uri="{FF2B5EF4-FFF2-40B4-BE49-F238E27FC236}">
                <a16:creationId xmlns:a16="http://schemas.microsoft.com/office/drawing/2014/main" id="{4BDE1A59-7D68-9E4E-0969-AF51A3B6FFE2}"/>
              </a:ext>
            </a:extLst>
          </p:cNvPr>
          <p:cNvSpPr txBox="1"/>
          <p:nvPr/>
        </p:nvSpPr>
        <p:spPr>
          <a:xfrm>
            <a:off x="381000" y="6216134"/>
            <a:ext cx="9723120" cy="369332"/>
          </a:xfrm>
          <a:prstGeom prst="rect">
            <a:avLst/>
          </a:prstGeom>
          <a:noFill/>
        </p:spPr>
        <p:txBody>
          <a:bodyPr wrap="square">
            <a:spAutoFit/>
          </a:bodyPr>
          <a:lstStyle/>
          <a:p>
            <a:r>
              <a:rPr lang="en-GB" i="1" dirty="0">
                <a:latin typeface="DM Sans" pitchFamily="2" charset="77"/>
              </a:rPr>
              <a:t>If you were advising a teenager on a job that AI will be slow to replace, what might it be?</a:t>
            </a:r>
            <a:endParaRPr lang="en-GB" dirty="0">
              <a:latin typeface="DM Sans" pitchFamily="2" charset="77"/>
            </a:endParaRPr>
          </a:p>
        </p:txBody>
      </p:sp>
      <p:sp>
        <p:nvSpPr>
          <p:cNvPr id="6" name="TextBox 5">
            <a:extLst>
              <a:ext uri="{FF2B5EF4-FFF2-40B4-BE49-F238E27FC236}">
                <a16:creationId xmlns:a16="http://schemas.microsoft.com/office/drawing/2014/main" id="{353C5390-9D05-2262-C0D3-BC278957BEA1}"/>
              </a:ext>
            </a:extLst>
          </p:cNvPr>
          <p:cNvSpPr txBox="1"/>
          <p:nvPr/>
        </p:nvSpPr>
        <p:spPr>
          <a:xfrm>
            <a:off x="11689080" y="0"/>
            <a:ext cx="502920" cy="338554"/>
          </a:xfrm>
          <a:prstGeom prst="rect">
            <a:avLst/>
          </a:prstGeom>
          <a:noFill/>
        </p:spPr>
        <p:txBody>
          <a:bodyPr wrap="square">
            <a:spAutoFit/>
          </a:bodyPr>
          <a:lstStyle/>
          <a:p>
            <a:r>
              <a:rPr lang="en-GB" sz="1600" dirty="0">
                <a:latin typeface="DM Sans" pitchFamily="2" charset="77"/>
              </a:rPr>
              <a:t>27</a:t>
            </a:r>
          </a:p>
        </p:txBody>
      </p:sp>
      <p:sp>
        <p:nvSpPr>
          <p:cNvPr id="2" name="TextBox 1">
            <a:extLst>
              <a:ext uri="{FF2B5EF4-FFF2-40B4-BE49-F238E27FC236}">
                <a16:creationId xmlns:a16="http://schemas.microsoft.com/office/drawing/2014/main" id="{B99B2F8D-998E-DDFD-03E3-C3E6A076D59F}"/>
              </a:ext>
            </a:extLst>
          </p:cNvPr>
          <p:cNvSpPr txBox="1"/>
          <p:nvPr/>
        </p:nvSpPr>
        <p:spPr>
          <a:xfrm>
            <a:off x="9662160" y="651152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4236469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erson staring out of window">
            <a:extLst>
              <a:ext uri="{FF2B5EF4-FFF2-40B4-BE49-F238E27FC236}">
                <a16:creationId xmlns:a16="http://schemas.microsoft.com/office/drawing/2014/main" id="{B22F6D25-FDDE-D94B-E9E7-35A576337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120" y="388620"/>
            <a:ext cx="5532120" cy="5532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3F21CE-C3F7-E415-3BC5-526CCEBD83C0}"/>
              </a:ext>
            </a:extLst>
          </p:cNvPr>
          <p:cNvSpPr txBox="1"/>
          <p:nvPr/>
        </p:nvSpPr>
        <p:spPr>
          <a:xfrm>
            <a:off x="350520" y="585877"/>
            <a:ext cx="5730240" cy="2585323"/>
          </a:xfrm>
          <a:prstGeom prst="rect">
            <a:avLst/>
          </a:prstGeom>
          <a:noFill/>
        </p:spPr>
        <p:txBody>
          <a:bodyPr wrap="square">
            <a:spAutoFit/>
          </a:bodyPr>
          <a:lstStyle/>
          <a:p>
            <a:r>
              <a:rPr lang="en-GB" b="1" dirty="0">
                <a:latin typeface="DM Sans" pitchFamily="2" charset="77"/>
              </a:rPr>
              <a:t>3.2 Loss of Human Purpose</a:t>
            </a:r>
          </a:p>
          <a:p>
            <a:endParaRPr lang="en-GB" b="1" dirty="0">
              <a:latin typeface="DM Sans" pitchFamily="2" charset="77"/>
            </a:endParaRPr>
          </a:p>
          <a:p>
            <a:r>
              <a:rPr lang="en-GB" dirty="0">
                <a:latin typeface="DM Sans" pitchFamily="2" charset="77"/>
              </a:rPr>
              <a:t>Many of us define ourselves by our employment. Indeed, one of our first questions to others can be to ask them what they do for a living. </a:t>
            </a:r>
          </a:p>
          <a:p>
            <a:endParaRPr lang="en-GB" dirty="0">
              <a:latin typeface="DM Sans" pitchFamily="2" charset="77"/>
            </a:endParaRPr>
          </a:p>
          <a:p>
            <a:r>
              <a:rPr lang="en-GB" dirty="0">
                <a:latin typeface="DM Sans" pitchFamily="2" charset="77"/>
              </a:rPr>
              <a:t>Even if people are provided with the financial means to survive (Universal Basic Income) then they may still be unhappy.</a:t>
            </a:r>
          </a:p>
        </p:txBody>
      </p:sp>
      <p:sp>
        <p:nvSpPr>
          <p:cNvPr id="5" name="TextBox 4">
            <a:extLst>
              <a:ext uri="{FF2B5EF4-FFF2-40B4-BE49-F238E27FC236}">
                <a16:creationId xmlns:a16="http://schemas.microsoft.com/office/drawing/2014/main" id="{5D9C9E50-0CF6-9689-C8E5-5A0459CAE702}"/>
              </a:ext>
            </a:extLst>
          </p:cNvPr>
          <p:cNvSpPr txBox="1"/>
          <p:nvPr/>
        </p:nvSpPr>
        <p:spPr>
          <a:xfrm>
            <a:off x="556260" y="6150203"/>
            <a:ext cx="8427720" cy="369332"/>
          </a:xfrm>
          <a:prstGeom prst="rect">
            <a:avLst/>
          </a:prstGeom>
          <a:noFill/>
        </p:spPr>
        <p:txBody>
          <a:bodyPr wrap="square">
            <a:spAutoFit/>
          </a:bodyPr>
          <a:lstStyle/>
          <a:p>
            <a:r>
              <a:rPr lang="en-GB" i="1" dirty="0">
                <a:latin typeface="DM Sans" pitchFamily="2" charset="77"/>
              </a:rPr>
              <a:t>What would you have done when younger if you didn't need to work?</a:t>
            </a:r>
            <a:endParaRPr lang="en-GB" dirty="0">
              <a:latin typeface="DM Sans" pitchFamily="2" charset="77"/>
            </a:endParaRPr>
          </a:p>
        </p:txBody>
      </p:sp>
      <p:sp>
        <p:nvSpPr>
          <p:cNvPr id="6" name="TextBox 5">
            <a:extLst>
              <a:ext uri="{FF2B5EF4-FFF2-40B4-BE49-F238E27FC236}">
                <a16:creationId xmlns:a16="http://schemas.microsoft.com/office/drawing/2014/main" id="{0D242F5F-D473-FB17-683A-0F20F988DA86}"/>
              </a:ext>
            </a:extLst>
          </p:cNvPr>
          <p:cNvSpPr txBox="1"/>
          <p:nvPr/>
        </p:nvSpPr>
        <p:spPr>
          <a:xfrm>
            <a:off x="11658600" y="0"/>
            <a:ext cx="533400" cy="338554"/>
          </a:xfrm>
          <a:prstGeom prst="rect">
            <a:avLst/>
          </a:prstGeom>
          <a:noFill/>
        </p:spPr>
        <p:txBody>
          <a:bodyPr wrap="square">
            <a:spAutoFit/>
          </a:bodyPr>
          <a:lstStyle/>
          <a:p>
            <a:r>
              <a:rPr lang="en-GB" sz="1600" dirty="0">
                <a:latin typeface="DM Sans" pitchFamily="2" charset="77"/>
              </a:rPr>
              <a:t>28</a:t>
            </a:r>
          </a:p>
        </p:txBody>
      </p:sp>
      <p:sp>
        <p:nvSpPr>
          <p:cNvPr id="2" name="TextBox 1">
            <a:extLst>
              <a:ext uri="{FF2B5EF4-FFF2-40B4-BE49-F238E27FC236}">
                <a16:creationId xmlns:a16="http://schemas.microsoft.com/office/drawing/2014/main" id="{E11DDA42-505E-0126-E5B9-DEB1D75D2864}"/>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64231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ction head: technological revolution">
            <a:extLst>
              <a:ext uri="{FF2B5EF4-FFF2-40B4-BE49-F238E27FC236}">
                <a16:creationId xmlns:a16="http://schemas.microsoft.com/office/drawing/2014/main" id="{6FDED1AB-628A-D0CF-5C2E-79F2F915E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870" y="2249634"/>
            <a:ext cx="4396637" cy="43966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E36C-FF57-FBA5-A3DC-1576F94B5BCD}"/>
              </a:ext>
            </a:extLst>
          </p:cNvPr>
          <p:cNvSpPr txBox="1"/>
          <p:nvPr/>
        </p:nvSpPr>
        <p:spPr>
          <a:xfrm>
            <a:off x="340708" y="592558"/>
            <a:ext cx="11455052" cy="1569660"/>
          </a:xfrm>
          <a:prstGeom prst="rect">
            <a:avLst/>
          </a:prstGeom>
          <a:noFill/>
        </p:spPr>
        <p:txBody>
          <a:bodyPr wrap="square">
            <a:spAutoFit/>
          </a:bodyPr>
          <a:lstStyle/>
          <a:p>
            <a:r>
              <a:rPr lang="en-GB" sz="2400" b="1" dirty="0">
                <a:latin typeface="DM Sans" pitchFamily="2" charset="77"/>
              </a:rPr>
              <a:t>Section 1	- 	Technological Revolutions</a:t>
            </a:r>
          </a:p>
          <a:p>
            <a:endParaRPr lang="en-GB" b="1" dirty="0">
              <a:latin typeface="DM Sans" pitchFamily="2" charset="77"/>
            </a:endParaRPr>
          </a:p>
          <a:p>
            <a:r>
              <a:rPr lang="en-GB" dirty="0">
                <a:latin typeface="DM Sans" pitchFamily="2" charset="77"/>
              </a:rPr>
              <a:t>In our lifetime, and that of our parents, there have been many major changes brought about by technology. It is often said that the most under-rated of these is the introduction of the washing machine and other household appliances that have freed women (usually) from being housebound</a:t>
            </a:r>
          </a:p>
        </p:txBody>
      </p:sp>
      <p:sp>
        <p:nvSpPr>
          <p:cNvPr id="2" name="TextBox 1">
            <a:extLst>
              <a:ext uri="{FF2B5EF4-FFF2-40B4-BE49-F238E27FC236}">
                <a16:creationId xmlns:a16="http://schemas.microsoft.com/office/drawing/2014/main" id="{959C9F7A-81D5-2E73-D4FC-F4874A8F593C}"/>
              </a:ext>
            </a:extLst>
          </p:cNvPr>
          <p:cNvSpPr txBox="1"/>
          <p:nvPr/>
        </p:nvSpPr>
        <p:spPr>
          <a:xfrm>
            <a:off x="9189720" y="6475230"/>
            <a:ext cx="2914138" cy="369332"/>
          </a:xfrm>
          <a:prstGeom prst="rect">
            <a:avLst/>
          </a:prstGeom>
          <a:noFill/>
        </p:spPr>
        <p:txBody>
          <a:bodyPr wrap="square" rtlCol="0">
            <a:spAutoFit/>
          </a:bodyPr>
          <a:lstStyle/>
          <a:p>
            <a:r>
              <a:rPr lang="en-GB" dirty="0"/>
              <a:t>- Sect. 1 – Tech Revolutions</a:t>
            </a:r>
          </a:p>
        </p:txBody>
      </p:sp>
      <p:sp>
        <p:nvSpPr>
          <p:cNvPr id="4" name="TextBox 3">
            <a:extLst>
              <a:ext uri="{FF2B5EF4-FFF2-40B4-BE49-F238E27FC236}">
                <a16:creationId xmlns:a16="http://schemas.microsoft.com/office/drawing/2014/main" id="{AC53661D-4B26-4FF7-08FF-D7BA2CABB48E}"/>
              </a:ext>
            </a:extLst>
          </p:cNvPr>
          <p:cNvSpPr txBox="1"/>
          <p:nvPr/>
        </p:nvSpPr>
        <p:spPr>
          <a:xfrm>
            <a:off x="11795760" y="-13018"/>
            <a:ext cx="301686" cy="338554"/>
          </a:xfrm>
          <a:prstGeom prst="rect">
            <a:avLst/>
          </a:prstGeom>
          <a:noFill/>
        </p:spPr>
        <p:txBody>
          <a:bodyPr wrap="none" rtlCol="0">
            <a:spAutoFit/>
          </a:bodyPr>
          <a:lstStyle/>
          <a:p>
            <a:r>
              <a:rPr lang="en-GB" sz="1600" dirty="0">
                <a:latin typeface="DM Sans" pitchFamily="2" charset="77"/>
              </a:rPr>
              <a:t>2</a:t>
            </a:r>
          </a:p>
        </p:txBody>
      </p:sp>
    </p:spTree>
    <p:extLst>
      <p:ext uri="{BB962C8B-B14F-4D97-AF65-F5344CB8AC3E}">
        <p14:creationId xmlns:p14="http://schemas.microsoft.com/office/powerpoint/2010/main" val="1752503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rtoon with person at colourful computer screen">
            <a:extLst>
              <a:ext uri="{FF2B5EF4-FFF2-40B4-BE49-F238E27FC236}">
                <a16:creationId xmlns:a16="http://schemas.microsoft.com/office/drawing/2014/main" id="{E55E0B9F-A990-4B94-E5B6-026422CDC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120" y="472440"/>
            <a:ext cx="5120640"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938BE3-77CD-8994-3D35-98373B9DE206}"/>
              </a:ext>
            </a:extLst>
          </p:cNvPr>
          <p:cNvSpPr txBox="1"/>
          <p:nvPr/>
        </p:nvSpPr>
        <p:spPr>
          <a:xfrm>
            <a:off x="350520" y="571976"/>
            <a:ext cx="5745480" cy="2857024"/>
          </a:xfrm>
          <a:prstGeom prst="rect">
            <a:avLst/>
          </a:prstGeom>
          <a:noFill/>
        </p:spPr>
        <p:txBody>
          <a:bodyPr wrap="square">
            <a:spAutoFit/>
          </a:bodyPr>
          <a:lstStyle/>
          <a:p>
            <a:r>
              <a:rPr lang="en-GB" b="1" dirty="0">
                <a:latin typeface="DM Sans" pitchFamily="2" charset="77"/>
              </a:rPr>
              <a:t>3.3  Creation of some new jobs</a:t>
            </a:r>
          </a:p>
          <a:p>
            <a:endParaRPr lang="en-GB" b="1" dirty="0">
              <a:latin typeface="DM Sans" pitchFamily="2" charset="77"/>
            </a:endParaRPr>
          </a:p>
          <a:p>
            <a:r>
              <a:rPr lang="en-GB" dirty="0">
                <a:latin typeface="DM Sans" pitchFamily="2" charset="77"/>
              </a:rPr>
              <a:t>It is not difficult to see where some new occupations might arise.</a:t>
            </a:r>
          </a:p>
          <a:p>
            <a:endParaRPr lang="en-GB" dirty="0">
              <a:latin typeface="DM Sans" pitchFamily="2" charset="77"/>
            </a:endParaRPr>
          </a:p>
          <a:p>
            <a:r>
              <a:rPr lang="en-GB" dirty="0">
                <a:latin typeface="DM Sans" pitchFamily="2" charset="77"/>
              </a:rPr>
              <a:t>There will be a large class of people with lots of leisure time who need entertaining. </a:t>
            </a:r>
          </a:p>
          <a:p>
            <a:endParaRPr lang="en-GB" dirty="0">
              <a:latin typeface="DM Sans" pitchFamily="2" charset="77"/>
            </a:endParaRPr>
          </a:p>
          <a:p>
            <a:r>
              <a:rPr lang="en-GB" dirty="0">
                <a:latin typeface="DM Sans" pitchFamily="2" charset="77"/>
              </a:rPr>
              <a:t>There will be AI systems and Robots that need configuring.</a:t>
            </a:r>
          </a:p>
        </p:txBody>
      </p:sp>
      <p:sp>
        <p:nvSpPr>
          <p:cNvPr id="5" name="TextBox 4">
            <a:extLst>
              <a:ext uri="{FF2B5EF4-FFF2-40B4-BE49-F238E27FC236}">
                <a16:creationId xmlns:a16="http://schemas.microsoft.com/office/drawing/2014/main" id="{9DAD69B9-256C-82BF-78FA-0BCEEDBD283C}"/>
              </a:ext>
            </a:extLst>
          </p:cNvPr>
          <p:cNvSpPr txBox="1"/>
          <p:nvPr/>
        </p:nvSpPr>
        <p:spPr>
          <a:xfrm>
            <a:off x="502920" y="5901898"/>
            <a:ext cx="10866119" cy="646331"/>
          </a:xfrm>
          <a:prstGeom prst="rect">
            <a:avLst/>
          </a:prstGeom>
          <a:noFill/>
        </p:spPr>
        <p:txBody>
          <a:bodyPr wrap="square">
            <a:spAutoFit/>
          </a:bodyPr>
          <a:lstStyle/>
          <a:p>
            <a:r>
              <a:rPr lang="en-GB" i="1" dirty="0">
                <a:latin typeface="DM Sans" pitchFamily="2" charset="77"/>
              </a:rPr>
              <a:t>How would you spend leisure time if you had enough money and everybody else was also doing the same?</a:t>
            </a:r>
            <a:endParaRPr lang="en-GB" dirty="0">
              <a:latin typeface="DM Sans" pitchFamily="2" charset="77"/>
            </a:endParaRPr>
          </a:p>
        </p:txBody>
      </p:sp>
      <p:sp>
        <p:nvSpPr>
          <p:cNvPr id="6" name="TextBox 5">
            <a:extLst>
              <a:ext uri="{FF2B5EF4-FFF2-40B4-BE49-F238E27FC236}">
                <a16:creationId xmlns:a16="http://schemas.microsoft.com/office/drawing/2014/main" id="{2CABC3A4-1496-A54C-16BB-EB6E6656F1FB}"/>
              </a:ext>
            </a:extLst>
          </p:cNvPr>
          <p:cNvSpPr txBox="1"/>
          <p:nvPr/>
        </p:nvSpPr>
        <p:spPr>
          <a:xfrm>
            <a:off x="11658600" y="0"/>
            <a:ext cx="533400" cy="338554"/>
          </a:xfrm>
          <a:prstGeom prst="rect">
            <a:avLst/>
          </a:prstGeom>
          <a:noFill/>
        </p:spPr>
        <p:txBody>
          <a:bodyPr wrap="square">
            <a:spAutoFit/>
          </a:bodyPr>
          <a:lstStyle/>
          <a:p>
            <a:r>
              <a:rPr lang="en-GB" sz="1600" dirty="0">
                <a:latin typeface="DM Sans" pitchFamily="2" charset="77"/>
              </a:rPr>
              <a:t>29</a:t>
            </a:r>
          </a:p>
        </p:txBody>
      </p:sp>
      <p:sp>
        <p:nvSpPr>
          <p:cNvPr id="2" name="TextBox 1">
            <a:extLst>
              <a:ext uri="{FF2B5EF4-FFF2-40B4-BE49-F238E27FC236}">
                <a16:creationId xmlns:a16="http://schemas.microsoft.com/office/drawing/2014/main" id="{FE41F96E-0F4B-228D-0F84-CC7A2F4FC7E1}"/>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1476159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artoon of a rich and poorer man">
            <a:extLst>
              <a:ext uri="{FF2B5EF4-FFF2-40B4-BE49-F238E27FC236}">
                <a16:creationId xmlns:a16="http://schemas.microsoft.com/office/drawing/2014/main" id="{6B14F96B-092A-302D-37FC-8B3A1C704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640" y="365760"/>
            <a:ext cx="516636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BAF31D-63AE-65CF-16FC-E600B5A4F88D}"/>
              </a:ext>
            </a:extLst>
          </p:cNvPr>
          <p:cNvSpPr txBox="1"/>
          <p:nvPr/>
        </p:nvSpPr>
        <p:spPr>
          <a:xfrm>
            <a:off x="350520" y="561737"/>
            <a:ext cx="5745480" cy="4254103"/>
          </a:xfrm>
          <a:prstGeom prst="rect">
            <a:avLst/>
          </a:prstGeom>
          <a:noFill/>
        </p:spPr>
        <p:txBody>
          <a:bodyPr wrap="square">
            <a:spAutoFit/>
          </a:bodyPr>
          <a:lstStyle/>
          <a:p>
            <a:r>
              <a:rPr lang="en-GB" b="1" dirty="0">
                <a:latin typeface="DM Sans" pitchFamily="2" charset="77"/>
              </a:rPr>
              <a:t>3.4  Winners and Losers</a:t>
            </a:r>
          </a:p>
          <a:p>
            <a:endParaRPr lang="en-GB" b="1" dirty="0">
              <a:latin typeface="DM Sans" pitchFamily="2" charset="77"/>
            </a:endParaRPr>
          </a:p>
          <a:p>
            <a:r>
              <a:rPr lang="en-GB" dirty="0">
                <a:latin typeface="DM Sans" pitchFamily="2" charset="77"/>
              </a:rPr>
              <a:t>There will clearly be increased income disparity. The rich will be so rich that it will be difficult to even understand by how much.</a:t>
            </a:r>
          </a:p>
          <a:p>
            <a:endParaRPr lang="en-GB" dirty="0">
              <a:latin typeface="DM Sans" pitchFamily="2" charset="77"/>
            </a:endParaRPr>
          </a:p>
          <a:p>
            <a:r>
              <a:rPr lang="en-GB" dirty="0">
                <a:latin typeface="DM Sans" pitchFamily="2" charset="77"/>
              </a:rPr>
              <a:t>Hopefully the poor will still be better off than today, but the difference will be stark. </a:t>
            </a:r>
          </a:p>
          <a:p>
            <a:endParaRPr lang="en-GB" dirty="0">
              <a:latin typeface="DM Sans" pitchFamily="2" charset="77"/>
            </a:endParaRPr>
          </a:p>
          <a:p>
            <a:r>
              <a:rPr lang="en-GB" dirty="0">
                <a:latin typeface="DM Sans" pitchFamily="2" charset="77"/>
              </a:rPr>
              <a:t>Note the 'iPhone effect’ - everybody, no matter how rich or poor (UK), can access an iPhone or similar - so wealth does not buy you a better phone.</a:t>
            </a:r>
          </a:p>
          <a:p>
            <a:endParaRPr lang="en-GB" dirty="0">
              <a:latin typeface="DM Sans" pitchFamily="2" charset="77"/>
            </a:endParaRPr>
          </a:p>
          <a:p>
            <a:r>
              <a:rPr lang="en-GB" dirty="0">
                <a:latin typeface="DM Sans" pitchFamily="2" charset="77"/>
              </a:rPr>
              <a:t>Will this effect extend to more of the things people need?</a:t>
            </a:r>
          </a:p>
        </p:txBody>
      </p:sp>
      <p:sp>
        <p:nvSpPr>
          <p:cNvPr id="5" name="TextBox 4">
            <a:extLst>
              <a:ext uri="{FF2B5EF4-FFF2-40B4-BE49-F238E27FC236}">
                <a16:creationId xmlns:a16="http://schemas.microsoft.com/office/drawing/2014/main" id="{CB5E27AC-C7A2-F6FE-F8D6-331C3C97D24A}"/>
              </a:ext>
            </a:extLst>
          </p:cNvPr>
          <p:cNvSpPr txBox="1"/>
          <p:nvPr/>
        </p:nvSpPr>
        <p:spPr>
          <a:xfrm>
            <a:off x="594360" y="6250543"/>
            <a:ext cx="8641080" cy="369332"/>
          </a:xfrm>
          <a:prstGeom prst="rect">
            <a:avLst/>
          </a:prstGeom>
          <a:noFill/>
        </p:spPr>
        <p:txBody>
          <a:bodyPr wrap="square">
            <a:spAutoFit/>
          </a:bodyPr>
          <a:lstStyle/>
          <a:p>
            <a:r>
              <a:rPr lang="en-GB" i="1" dirty="0">
                <a:latin typeface="DM Sans" pitchFamily="2" charset="77"/>
              </a:rPr>
              <a:t>Does it matter if a few people get very rich if everybody is generally better off?</a:t>
            </a:r>
            <a:endParaRPr lang="en-GB" dirty="0">
              <a:latin typeface="DM Sans" pitchFamily="2" charset="77"/>
            </a:endParaRPr>
          </a:p>
        </p:txBody>
      </p:sp>
      <p:sp>
        <p:nvSpPr>
          <p:cNvPr id="6" name="TextBox 5">
            <a:extLst>
              <a:ext uri="{FF2B5EF4-FFF2-40B4-BE49-F238E27FC236}">
                <a16:creationId xmlns:a16="http://schemas.microsoft.com/office/drawing/2014/main" id="{B05D7F23-8C05-FDC4-F4CC-B3DE4769F68B}"/>
              </a:ext>
            </a:extLst>
          </p:cNvPr>
          <p:cNvSpPr txBox="1"/>
          <p:nvPr/>
        </p:nvSpPr>
        <p:spPr>
          <a:xfrm>
            <a:off x="11643360" y="0"/>
            <a:ext cx="548640" cy="338554"/>
          </a:xfrm>
          <a:prstGeom prst="rect">
            <a:avLst/>
          </a:prstGeom>
          <a:noFill/>
        </p:spPr>
        <p:txBody>
          <a:bodyPr wrap="square">
            <a:spAutoFit/>
          </a:bodyPr>
          <a:lstStyle/>
          <a:p>
            <a:r>
              <a:rPr lang="en-GB" sz="1600" dirty="0">
                <a:latin typeface="DM Sans" pitchFamily="2" charset="77"/>
              </a:rPr>
              <a:t>30</a:t>
            </a:r>
          </a:p>
        </p:txBody>
      </p:sp>
      <p:sp>
        <p:nvSpPr>
          <p:cNvPr id="2" name="TextBox 1">
            <a:extLst>
              <a:ext uri="{FF2B5EF4-FFF2-40B4-BE49-F238E27FC236}">
                <a16:creationId xmlns:a16="http://schemas.microsoft.com/office/drawing/2014/main" id="{104855A1-070A-7151-2A91-634BD3491FF0}"/>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3388079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appy child wearing metallic headphone device">
            <a:extLst>
              <a:ext uri="{FF2B5EF4-FFF2-40B4-BE49-F238E27FC236}">
                <a16:creationId xmlns:a16="http://schemas.microsoft.com/office/drawing/2014/main" id="{7C0F529C-1DFD-46C7-FC7B-AAB1AACA7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440" y="426720"/>
            <a:ext cx="5059680" cy="5471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9A7FD-1F5D-E64C-B674-27376D38E274}"/>
              </a:ext>
            </a:extLst>
          </p:cNvPr>
          <p:cNvSpPr txBox="1"/>
          <p:nvPr/>
        </p:nvSpPr>
        <p:spPr>
          <a:xfrm>
            <a:off x="350520" y="570637"/>
            <a:ext cx="5745480" cy="2858363"/>
          </a:xfrm>
          <a:prstGeom prst="rect">
            <a:avLst/>
          </a:prstGeom>
          <a:noFill/>
        </p:spPr>
        <p:txBody>
          <a:bodyPr wrap="square">
            <a:spAutoFit/>
          </a:bodyPr>
          <a:lstStyle/>
          <a:p>
            <a:r>
              <a:rPr lang="en-GB" b="1" dirty="0">
                <a:latin typeface="DM Sans" pitchFamily="2" charset="77"/>
              </a:rPr>
              <a:t>3.5  Everybody gets a fantastic education</a:t>
            </a:r>
          </a:p>
          <a:p>
            <a:endParaRPr lang="en-GB" b="1" dirty="0">
              <a:latin typeface="DM Sans" pitchFamily="2" charset="77"/>
            </a:endParaRPr>
          </a:p>
          <a:p>
            <a:r>
              <a:rPr lang="en-GB" dirty="0">
                <a:latin typeface="DM Sans" pitchFamily="2" charset="77"/>
              </a:rPr>
              <a:t>The latest free AI releases already offer a personal tutor to anyone, young or old, to study any topic they wish.</a:t>
            </a:r>
          </a:p>
          <a:p>
            <a:endParaRPr lang="en-GB" dirty="0">
              <a:latin typeface="DM Sans" pitchFamily="2" charset="77"/>
            </a:endParaRPr>
          </a:p>
          <a:p>
            <a:r>
              <a:rPr lang="en-GB" dirty="0">
                <a:latin typeface="DM Sans" pitchFamily="2" charset="77"/>
              </a:rPr>
              <a:t>Where this opportunity is taken it should provide the best quality of education to all, wherever on the planet they are born and in whichever circumstances.</a:t>
            </a:r>
          </a:p>
        </p:txBody>
      </p:sp>
      <p:sp>
        <p:nvSpPr>
          <p:cNvPr id="5" name="TextBox 4">
            <a:extLst>
              <a:ext uri="{FF2B5EF4-FFF2-40B4-BE49-F238E27FC236}">
                <a16:creationId xmlns:a16="http://schemas.microsoft.com/office/drawing/2014/main" id="{1CE12C7F-75A5-48BF-6008-060B7ADF5E4A}"/>
              </a:ext>
            </a:extLst>
          </p:cNvPr>
          <p:cNvSpPr txBox="1"/>
          <p:nvPr/>
        </p:nvSpPr>
        <p:spPr>
          <a:xfrm>
            <a:off x="472440" y="6141720"/>
            <a:ext cx="11155680" cy="369332"/>
          </a:xfrm>
          <a:prstGeom prst="rect">
            <a:avLst/>
          </a:prstGeom>
          <a:noFill/>
        </p:spPr>
        <p:txBody>
          <a:bodyPr wrap="square">
            <a:spAutoFit/>
          </a:bodyPr>
          <a:lstStyle/>
          <a:p>
            <a:r>
              <a:rPr lang="en-GB" i="1" dirty="0">
                <a:latin typeface="DM Sans" pitchFamily="2" charset="77"/>
              </a:rPr>
              <a:t>You may wish to ensure that anybody of school or college age in your family takes advantage of this</a:t>
            </a:r>
            <a:r>
              <a:rPr lang="en-GB" i="1" dirty="0"/>
              <a:t>.</a:t>
            </a:r>
            <a:endParaRPr lang="en-GB" dirty="0"/>
          </a:p>
        </p:txBody>
      </p:sp>
      <p:sp>
        <p:nvSpPr>
          <p:cNvPr id="6" name="TextBox 5">
            <a:extLst>
              <a:ext uri="{FF2B5EF4-FFF2-40B4-BE49-F238E27FC236}">
                <a16:creationId xmlns:a16="http://schemas.microsoft.com/office/drawing/2014/main" id="{A5C4B569-EA56-2B8E-6F32-B858B6D19743}"/>
              </a:ext>
            </a:extLst>
          </p:cNvPr>
          <p:cNvSpPr txBox="1"/>
          <p:nvPr/>
        </p:nvSpPr>
        <p:spPr>
          <a:xfrm>
            <a:off x="11811000" y="0"/>
            <a:ext cx="381000" cy="338554"/>
          </a:xfrm>
          <a:prstGeom prst="rect">
            <a:avLst/>
          </a:prstGeom>
          <a:noFill/>
        </p:spPr>
        <p:txBody>
          <a:bodyPr wrap="square">
            <a:spAutoFit/>
          </a:bodyPr>
          <a:lstStyle/>
          <a:p>
            <a:r>
              <a:rPr lang="en-GB" sz="1600" dirty="0">
                <a:latin typeface="DM Sans" pitchFamily="2" charset="77"/>
              </a:rPr>
              <a:t>31</a:t>
            </a:r>
          </a:p>
        </p:txBody>
      </p:sp>
      <p:sp>
        <p:nvSpPr>
          <p:cNvPr id="2" name="TextBox 1">
            <a:extLst>
              <a:ext uri="{FF2B5EF4-FFF2-40B4-BE49-F238E27FC236}">
                <a16:creationId xmlns:a16="http://schemas.microsoft.com/office/drawing/2014/main" id="{A846C39B-F00C-588A-3D32-14034D9AFFF2}"/>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2807080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artoonish robot doctor">
            <a:extLst>
              <a:ext uri="{FF2B5EF4-FFF2-40B4-BE49-F238E27FC236}">
                <a16:creationId xmlns:a16="http://schemas.microsoft.com/office/drawing/2014/main" id="{DB3BF751-8AAE-B371-D17A-3DE0EE135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1000"/>
            <a:ext cx="5562600" cy="5684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897737-1EBA-4D0E-572C-B13636557758}"/>
              </a:ext>
            </a:extLst>
          </p:cNvPr>
          <p:cNvSpPr txBox="1"/>
          <p:nvPr/>
        </p:nvSpPr>
        <p:spPr>
          <a:xfrm>
            <a:off x="350520" y="563880"/>
            <a:ext cx="5745480" cy="3703320"/>
          </a:xfrm>
          <a:prstGeom prst="rect">
            <a:avLst/>
          </a:prstGeom>
          <a:noFill/>
        </p:spPr>
        <p:txBody>
          <a:bodyPr wrap="square">
            <a:spAutoFit/>
          </a:bodyPr>
          <a:lstStyle/>
          <a:p>
            <a:r>
              <a:rPr lang="en-GB" b="1" dirty="0">
                <a:latin typeface="DM Sans" pitchFamily="2" charset="77"/>
              </a:rPr>
              <a:t>3.6  Much improved healthcare (and longevity)</a:t>
            </a:r>
          </a:p>
          <a:p>
            <a:endParaRPr lang="en-GB" b="1" dirty="0">
              <a:latin typeface="DM Sans" pitchFamily="2" charset="77"/>
            </a:endParaRPr>
          </a:p>
          <a:p>
            <a:r>
              <a:rPr lang="en-GB" dirty="0">
                <a:latin typeface="DM Sans" pitchFamily="2" charset="77"/>
              </a:rPr>
              <a:t>There are numerous improvements to healthcare underway associated with AI. </a:t>
            </a:r>
          </a:p>
          <a:p>
            <a:endParaRPr lang="en-GB" dirty="0">
              <a:latin typeface="DM Sans" pitchFamily="2" charset="77"/>
            </a:endParaRPr>
          </a:p>
          <a:p>
            <a:r>
              <a:rPr lang="en-GB" dirty="0">
                <a:latin typeface="DM Sans" pitchFamily="2" charset="77"/>
              </a:rPr>
              <a:t>Some of those will lead to the cure of diseases that kill many people.</a:t>
            </a:r>
          </a:p>
          <a:p>
            <a:endParaRPr lang="en-GB" dirty="0">
              <a:latin typeface="DM Sans" pitchFamily="2" charset="77"/>
            </a:endParaRPr>
          </a:p>
          <a:p>
            <a:r>
              <a:rPr lang="en-GB" dirty="0">
                <a:latin typeface="DM Sans" pitchFamily="2" charset="77"/>
              </a:rPr>
              <a:t>Some will lead to drugs that enhance longevity in some way.</a:t>
            </a:r>
          </a:p>
          <a:p>
            <a:endParaRPr lang="en-GB" dirty="0">
              <a:latin typeface="DM Sans" pitchFamily="2" charset="77"/>
            </a:endParaRPr>
          </a:p>
          <a:p>
            <a:r>
              <a:rPr lang="en-GB" dirty="0">
                <a:latin typeface="DM Sans" pitchFamily="2" charset="77"/>
              </a:rPr>
              <a:t>Robotic care will be a great help as will self-driving cars to keep older people able to live an active life.</a:t>
            </a:r>
          </a:p>
        </p:txBody>
      </p:sp>
      <p:sp>
        <p:nvSpPr>
          <p:cNvPr id="5" name="TextBox 4">
            <a:extLst>
              <a:ext uri="{FF2B5EF4-FFF2-40B4-BE49-F238E27FC236}">
                <a16:creationId xmlns:a16="http://schemas.microsoft.com/office/drawing/2014/main" id="{5D949A71-313E-C92A-CB7C-D3D4D7FA01E2}"/>
              </a:ext>
            </a:extLst>
          </p:cNvPr>
          <p:cNvSpPr txBox="1"/>
          <p:nvPr/>
        </p:nvSpPr>
        <p:spPr>
          <a:xfrm>
            <a:off x="487680" y="6292334"/>
            <a:ext cx="9936480" cy="369332"/>
          </a:xfrm>
          <a:prstGeom prst="rect">
            <a:avLst/>
          </a:prstGeom>
          <a:noFill/>
        </p:spPr>
        <p:txBody>
          <a:bodyPr wrap="square">
            <a:spAutoFit/>
          </a:bodyPr>
          <a:lstStyle/>
          <a:p>
            <a:r>
              <a:rPr lang="en-GB" i="1" dirty="0">
                <a:latin typeface="DM Sans" pitchFamily="2" charset="77"/>
              </a:rPr>
              <a:t>How long will it take these improvements to reach patients and the elderly?</a:t>
            </a:r>
            <a:endParaRPr lang="en-GB" dirty="0">
              <a:latin typeface="DM Sans" pitchFamily="2" charset="77"/>
            </a:endParaRPr>
          </a:p>
        </p:txBody>
      </p:sp>
      <p:sp>
        <p:nvSpPr>
          <p:cNvPr id="6" name="TextBox 5">
            <a:extLst>
              <a:ext uri="{FF2B5EF4-FFF2-40B4-BE49-F238E27FC236}">
                <a16:creationId xmlns:a16="http://schemas.microsoft.com/office/drawing/2014/main" id="{7AB60950-006E-FB64-BE36-BC4AFB1935D2}"/>
              </a:ext>
            </a:extLst>
          </p:cNvPr>
          <p:cNvSpPr txBox="1"/>
          <p:nvPr/>
        </p:nvSpPr>
        <p:spPr>
          <a:xfrm>
            <a:off x="11750040" y="0"/>
            <a:ext cx="441960" cy="338554"/>
          </a:xfrm>
          <a:prstGeom prst="rect">
            <a:avLst/>
          </a:prstGeom>
          <a:noFill/>
        </p:spPr>
        <p:txBody>
          <a:bodyPr wrap="square">
            <a:spAutoFit/>
          </a:bodyPr>
          <a:lstStyle/>
          <a:p>
            <a:r>
              <a:rPr lang="en-GB" sz="1600" dirty="0">
                <a:latin typeface="DM Sans" pitchFamily="2" charset="77"/>
              </a:rPr>
              <a:t>32</a:t>
            </a:r>
          </a:p>
        </p:txBody>
      </p:sp>
      <p:sp>
        <p:nvSpPr>
          <p:cNvPr id="2" name="TextBox 1">
            <a:extLst>
              <a:ext uri="{FF2B5EF4-FFF2-40B4-BE49-F238E27FC236}">
                <a16:creationId xmlns:a16="http://schemas.microsoft.com/office/drawing/2014/main" id="{91C66980-C102-6FDA-3855-E01F4E0B422E}"/>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4288656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artoon children observing large robotic figure">
            <a:extLst>
              <a:ext uri="{FF2B5EF4-FFF2-40B4-BE49-F238E27FC236}">
                <a16:creationId xmlns:a16="http://schemas.microsoft.com/office/drawing/2014/main" id="{B200EF7D-2781-646D-4339-62CF0B2E4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820" y="381000"/>
            <a:ext cx="5372100" cy="537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AF720D-49C8-31EE-628C-817EB3D20CBE}"/>
              </a:ext>
            </a:extLst>
          </p:cNvPr>
          <p:cNvSpPr txBox="1"/>
          <p:nvPr/>
        </p:nvSpPr>
        <p:spPr>
          <a:xfrm>
            <a:off x="342900" y="555397"/>
            <a:ext cx="5783580" cy="2862322"/>
          </a:xfrm>
          <a:prstGeom prst="rect">
            <a:avLst/>
          </a:prstGeom>
          <a:noFill/>
        </p:spPr>
        <p:txBody>
          <a:bodyPr wrap="square">
            <a:spAutoFit/>
          </a:bodyPr>
          <a:lstStyle/>
          <a:p>
            <a:r>
              <a:rPr lang="en-GB" b="1" dirty="0">
                <a:latin typeface="DM Sans" pitchFamily="2" charset="77"/>
              </a:rPr>
              <a:t>3.7  Ever more confusing to be young</a:t>
            </a:r>
          </a:p>
          <a:p>
            <a:endParaRPr lang="en-GB" b="1" dirty="0">
              <a:latin typeface="DM Sans" pitchFamily="2" charset="77"/>
            </a:endParaRPr>
          </a:p>
          <a:p>
            <a:r>
              <a:rPr lang="en-GB" dirty="0">
                <a:latin typeface="DM Sans" pitchFamily="2" charset="77"/>
              </a:rPr>
              <a:t>Children have typically understood the adult world through observing the work and careers of their parents and other family members.</a:t>
            </a:r>
          </a:p>
          <a:p>
            <a:endParaRPr lang="en-GB" dirty="0">
              <a:latin typeface="DM Sans" pitchFamily="2" charset="77"/>
            </a:endParaRPr>
          </a:p>
          <a:p>
            <a:r>
              <a:rPr lang="en-GB" dirty="0">
                <a:latin typeface="DM Sans" pitchFamily="2" charset="77"/>
              </a:rPr>
              <a:t>Now a lot of things will be changing at once.</a:t>
            </a:r>
          </a:p>
          <a:p>
            <a:endParaRPr lang="en-GB" dirty="0">
              <a:latin typeface="DM Sans" pitchFamily="2" charset="77"/>
            </a:endParaRPr>
          </a:p>
          <a:p>
            <a:r>
              <a:rPr lang="en-GB" dirty="0">
                <a:latin typeface="DM Sans" pitchFamily="2" charset="77"/>
              </a:rPr>
              <a:t>How do they stay motivated to study when an AI is always at their side that knows so much more?</a:t>
            </a:r>
          </a:p>
        </p:txBody>
      </p:sp>
      <p:sp>
        <p:nvSpPr>
          <p:cNvPr id="5" name="TextBox 4">
            <a:extLst>
              <a:ext uri="{FF2B5EF4-FFF2-40B4-BE49-F238E27FC236}">
                <a16:creationId xmlns:a16="http://schemas.microsoft.com/office/drawing/2014/main" id="{95939508-F026-DA6F-829B-CB128832140E}"/>
              </a:ext>
            </a:extLst>
          </p:cNvPr>
          <p:cNvSpPr txBox="1"/>
          <p:nvPr/>
        </p:nvSpPr>
        <p:spPr>
          <a:xfrm>
            <a:off x="361950" y="5906869"/>
            <a:ext cx="11468100" cy="646331"/>
          </a:xfrm>
          <a:prstGeom prst="rect">
            <a:avLst/>
          </a:prstGeom>
          <a:noFill/>
        </p:spPr>
        <p:txBody>
          <a:bodyPr wrap="square">
            <a:spAutoFit/>
          </a:bodyPr>
          <a:lstStyle/>
          <a:p>
            <a:r>
              <a:rPr lang="en-GB" i="1" dirty="0">
                <a:latin typeface="DM Sans" pitchFamily="2" charset="77"/>
              </a:rPr>
              <a:t>You may wish to encourage all young people to fully engage with AI and become expert using it. Where the future has human jobs, they will go to people who can work positively with AI.</a:t>
            </a:r>
            <a:endParaRPr lang="en-GB" dirty="0">
              <a:latin typeface="DM Sans" pitchFamily="2" charset="77"/>
            </a:endParaRPr>
          </a:p>
        </p:txBody>
      </p:sp>
      <p:sp>
        <p:nvSpPr>
          <p:cNvPr id="6" name="TextBox 5">
            <a:extLst>
              <a:ext uri="{FF2B5EF4-FFF2-40B4-BE49-F238E27FC236}">
                <a16:creationId xmlns:a16="http://schemas.microsoft.com/office/drawing/2014/main" id="{68C1FF3F-39BE-F962-B4E2-0E53A5CDD0A0}"/>
              </a:ext>
            </a:extLst>
          </p:cNvPr>
          <p:cNvSpPr txBox="1"/>
          <p:nvPr/>
        </p:nvSpPr>
        <p:spPr>
          <a:xfrm>
            <a:off x="11658600" y="0"/>
            <a:ext cx="533400" cy="338554"/>
          </a:xfrm>
          <a:prstGeom prst="rect">
            <a:avLst/>
          </a:prstGeom>
          <a:noFill/>
        </p:spPr>
        <p:txBody>
          <a:bodyPr wrap="square">
            <a:spAutoFit/>
          </a:bodyPr>
          <a:lstStyle/>
          <a:p>
            <a:r>
              <a:rPr lang="en-GB" sz="1600" dirty="0">
                <a:latin typeface="DM Sans" pitchFamily="2" charset="77"/>
              </a:rPr>
              <a:t>33</a:t>
            </a:r>
          </a:p>
        </p:txBody>
      </p:sp>
      <p:sp>
        <p:nvSpPr>
          <p:cNvPr id="2" name="TextBox 1">
            <a:extLst>
              <a:ext uri="{FF2B5EF4-FFF2-40B4-BE49-F238E27FC236}">
                <a16:creationId xmlns:a16="http://schemas.microsoft.com/office/drawing/2014/main" id="{BBB542D9-E0E7-3BA8-3877-35CBDA3232F2}"/>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165097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rtoon older people playing tennis">
            <a:extLst>
              <a:ext uri="{FF2B5EF4-FFF2-40B4-BE49-F238E27FC236}">
                <a16:creationId xmlns:a16="http://schemas.microsoft.com/office/drawing/2014/main" id="{8E2EC4DF-8F4F-8A29-6BEC-DF41BF4B6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480" y="411480"/>
            <a:ext cx="537972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577ADE-CADF-A87F-4565-B75F88FE49A8}"/>
              </a:ext>
            </a:extLst>
          </p:cNvPr>
          <p:cNvSpPr txBox="1"/>
          <p:nvPr/>
        </p:nvSpPr>
        <p:spPr>
          <a:xfrm>
            <a:off x="335280" y="556736"/>
            <a:ext cx="5760720" cy="2338864"/>
          </a:xfrm>
          <a:prstGeom prst="rect">
            <a:avLst/>
          </a:prstGeom>
          <a:noFill/>
        </p:spPr>
        <p:txBody>
          <a:bodyPr wrap="square">
            <a:spAutoFit/>
          </a:bodyPr>
          <a:lstStyle/>
          <a:p>
            <a:r>
              <a:rPr lang="en-GB" b="1" dirty="0">
                <a:latin typeface="DM Sans" pitchFamily="2" charset="77"/>
              </a:rPr>
              <a:t>3.8  Positives for the older person</a:t>
            </a:r>
          </a:p>
          <a:p>
            <a:endParaRPr lang="en-GB" b="1" dirty="0">
              <a:latin typeface="DM Sans" pitchFamily="2" charset="77"/>
            </a:endParaRPr>
          </a:p>
          <a:p>
            <a:r>
              <a:rPr lang="en-GB" dirty="0">
                <a:latin typeface="DM Sans" pitchFamily="2" charset="77"/>
              </a:rPr>
              <a:t>For those who have already retired there seem likely to be many advantages to the new age.</a:t>
            </a:r>
          </a:p>
          <a:p>
            <a:endParaRPr lang="en-GB" dirty="0">
              <a:latin typeface="DM Sans" pitchFamily="2" charset="77"/>
            </a:endParaRPr>
          </a:p>
          <a:p>
            <a:r>
              <a:rPr lang="en-GB" dirty="0">
                <a:latin typeface="DM Sans" pitchFamily="2" charset="77"/>
              </a:rPr>
              <a:t>If healthcare is better and life expectancy is improved then the new self driving car and the humanoid robot in the house seem like quite a boon.</a:t>
            </a:r>
          </a:p>
        </p:txBody>
      </p:sp>
      <p:sp>
        <p:nvSpPr>
          <p:cNvPr id="5" name="TextBox 4">
            <a:extLst>
              <a:ext uri="{FF2B5EF4-FFF2-40B4-BE49-F238E27FC236}">
                <a16:creationId xmlns:a16="http://schemas.microsoft.com/office/drawing/2014/main" id="{9D2ED946-17DD-E9AD-7D39-DB5DE39B383D}"/>
              </a:ext>
            </a:extLst>
          </p:cNvPr>
          <p:cNvSpPr txBox="1"/>
          <p:nvPr/>
        </p:nvSpPr>
        <p:spPr>
          <a:xfrm>
            <a:off x="548640" y="6261854"/>
            <a:ext cx="10850880" cy="369332"/>
          </a:xfrm>
          <a:prstGeom prst="rect">
            <a:avLst/>
          </a:prstGeom>
          <a:noFill/>
        </p:spPr>
        <p:txBody>
          <a:bodyPr wrap="square">
            <a:spAutoFit/>
          </a:bodyPr>
          <a:lstStyle/>
          <a:p>
            <a:r>
              <a:rPr lang="en-GB" i="1" dirty="0">
                <a:latin typeface="DM Sans" pitchFamily="2" charset="77"/>
              </a:rPr>
              <a:t>How do you feel about improvements of life expectancy. Would an extra 50 years be shocking?</a:t>
            </a:r>
            <a:endParaRPr lang="en-GB" dirty="0">
              <a:latin typeface="DM Sans" pitchFamily="2" charset="77"/>
            </a:endParaRPr>
          </a:p>
        </p:txBody>
      </p:sp>
      <p:sp>
        <p:nvSpPr>
          <p:cNvPr id="6" name="TextBox 5">
            <a:extLst>
              <a:ext uri="{FF2B5EF4-FFF2-40B4-BE49-F238E27FC236}">
                <a16:creationId xmlns:a16="http://schemas.microsoft.com/office/drawing/2014/main" id="{5F2351D1-BEC5-2373-F70B-D93CF6E4B055}"/>
              </a:ext>
            </a:extLst>
          </p:cNvPr>
          <p:cNvSpPr txBox="1"/>
          <p:nvPr/>
        </p:nvSpPr>
        <p:spPr>
          <a:xfrm>
            <a:off x="11658600" y="0"/>
            <a:ext cx="533400" cy="338554"/>
          </a:xfrm>
          <a:prstGeom prst="rect">
            <a:avLst/>
          </a:prstGeom>
          <a:noFill/>
        </p:spPr>
        <p:txBody>
          <a:bodyPr wrap="square">
            <a:spAutoFit/>
          </a:bodyPr>
          <a:lstStyle/>
          <a:p>
            <a:r>
              <a:rPr lang="en-GB" sz="1600" dirty="0">
                <a:latin typeface="DM Sans" pitchFamily="2" charset="77"/>
              </a:rPr>
              <a:t>34</a:t>
            </a:r>
          </a:p>
        </p:txBody>
      </p:sp>
      <p:sp>
        <p:nvSpPr>
          <p:cNvPr id="2" name="TextBox 1">
            <a:extLst>
              <a:ext uri="{FF2B5EF4-FFF2-40B4-BE49-F238E27FC236}">
                <a16:creationId xmlns:a16="http://schemas.microsoft.com/office/drawing/2014/main" id="{722AC7E6-CFF1-885E-EF79-1535434CA102}"/>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1245963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rtoonish image of crowd carrying boxes">
            <a:extLst>
              <a:ext uri="{FF2B5EF4-FFF2-40B4-BE49-F238E27FC236}">
                <a16:creationId xmlns:a16="http://schemas.microsoft.com/office/drawing/2014/main" id="{D922C6E9-1CB1-71A6-0BF3-4612F2514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320" y="274320"/>
            <a:ext cx="5562600" cy="5669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B84F92-BCBF-E3E7-B463-BF1649DEC434}"/>
              </a:ext>
            </a:extLst>
          </p:cNvPr>
          <p:cNvSpPr txBox="1"/>
          <p:nvPr/>
        </p:nvSpPr>
        <p:spPr>
          <a:xfrm>
            <a:off x="335280" y="569298"/>
            <a:ext cx="5760720" cy="3149262"/>
          </a:xfrm>
          <a:prstGeom prst="rect">
            <a:avLst/>
          </a:prstGeom>
          <a:noFill/>
        </p:spPr>
        <p:txBody>
          <a:bodyPr wrap="square">
            <a:spAutoFit/>
          </a:bodyPr>
          <a:lstStyle/>
          <a:p>
            <a:r>
              <a:rPr lang="en-GB" b="1" dirty="0">
                <a:latin typeface="DM Sans" pitchFamily="2" charset="77"/>
              </a:rPr>
              <a:t>3.9  An Age of Abundance</a:t>
            </a:r>
          </a:p>
          <a:p>
            <a:endParaRPr lang="en-GB" b="1" dirty="0">
              <a:latin typeface="DM Sans" pitchFamily="2" charset="77"/>
            </a:endParaRPr>
          </a:p>
          <a:p>
            <a:r>
              <a:rPr lang="en-GB" dirty="0">
                <a:latin typeface="DM Sans" pitchFamily="2" charset="77"/>
              </a:rPr>
              <a:t>If robot labour becomes very cheap, and factory automation reaches a new level, then many goods could become very inexpensive.</a:t>
            </a:r>
          </a:p>
          <a:p>
            <a:endParaRPr lang="en-GB" dirty="0">
              <a:latin typeface="DM Sans" pitchFamily="2" charset="77"/>
            </a:endParaRPr>
          </a:p>
          <a:p>
            <a:r>
              <a:rPr lang="en-GB" dirty="0">
                <a:latin typeface="DM Sans" pitchFamily="2" charset="77"/>
              </a:rPr>
              <a:t>This is already seen in the cost of many household goods, ordered online for next day delivery at minimal cost.</a:t>
            </a:r>
          </a:p>
          <a:p>
            <a:endParaRPr lang="en-GB" dirty="0">
              <a:latin typeface="DM Sans" pitchFamily="2" charset="77"/>
            </a:endParaRPr>
          </a:p>
          <a:p>
            <a:r>
              <a:rPr lang="en-GB" dirty="0">
                <a:latin typeface="DM Sans" pitchFamily="2" charset="77"/>
              </a:rPr>
              <a:t>What if they became cheaper by a factor of ten?</a:t>
            </a:r>
          </a:p>
        </p:txBody>
      </p:sp>
      <p:sp>
        <p:nvSpPr>
          <p:cNvPr id="5" name="TextBox 4">
            <a:extLst>
              <a:ext uri="{FF2B5EF4-FFF2-40B4-BE49-F238E27FC236}">
                <a16:creationId xmlns:a16="http://schemas.microsoft.com/office/drawing/2014/main" id="{732B4790-A8BB-EA62-4A6C-8F34B6590534}"/>
              </a:ext>
            </a:extLst>
          </p:cNvPr>
          <p:cNvSpPr txBox="1"/>
          <p:nvPr/>
        </p:nvSpPr>
        <p:spPr>
          <a:xfrm>
            <a:off x="487680" y="6182022"/>
            <a:ext cx="11658600" cy="369332"/>
          </a:xfrm>
          <a:prstGeom prst="rect">
            <a:avLst/>
          </a:prstGeom>
          <a:noFill/>
        </p:spPr>
        <p:txBody>
          <a:bodyPr wrap="square">
            <a:spAutoFit/>
          </a:bodyPr>
          <a:lstStyle/>
          <a:p>
            <a:r>
              <a:rPr lang="en-GB" i="1" dirty="0">
                <a:latin typeface="DM Sans" pitchFamily="2" charset="77"/>
              </a:rPr>
              <a:t>If prices for many goods were one tenth of their current price, how would that affect your behaviour?</a:t>
            </a:r>
            <a:endParaRPr lang="en-GB" dirty="0">
              <a:latin typeface="DM Sans" pitchFamily="2" charset="77"/>
            </a:endParaRPr>
          </a:p>
        </p:txBody>
      </p:sp>
      <p:sp>
        <p:nvSpPr>
          <p:cNvPr id="6" name="TextBox 5">
            <a:extLst>
              <a:ext uri="{FF2B5EF4-FFF2-40B4-BE49-F238E27FC236}">
                <a16:creationId xmlns:a16="http://schemas.microsoft.com/office/drawing/2014/main" id="{8A8628E2-A124-7420-DB85-D56C77D486C2}"/>
              </a:ext>
            </a:extLst>
          </p:cNvPr>
          <p:cNvSpPr txBox="1"/>
          <p:nvPr/>
        </p:nvSpPr>
        <p:spPr>
          <a:xfrm>
            <a:off x="11734800" y="0"/>
            <a:ext cx="457200" cy="338554"/>
          </a:xfrm>
          <a:prstGeom prst="rect">
            <a:avLst/>
          </a:prstGeom>
          <a:noFill/>
        </p:spPr>
        <p:txBody>
          <a:bodyPr wrap="square">
            <a:spAutoFit/>
          </a:bodyPr>
          <a:lstStyle/>
          <a:p>
            <a:r>
              <a:rPr lang="en-GB" sz="1600" dirty="0">
                <a:latin typeface="DM Sans" pitchFamily="2" charset="77"/>
              </a:rPr>
              <a:t>35</a:t>
            </a:r>
          </a:p>
        </p:txBody>
      </p:sp>
      <p:sp>
        <p:nvSpPr>
          <p:cNvPr id="2" name="TextBox 1">
            <a:extLst>
              <a:ext uri="{FF2B5EF4-FFF2-40B4-BE49-F238E27FC236}">
                <a16:creationId xmlns:a16="http://schemas.microsoft.com/office/drawing/2014/main" id="{DFCDAFD5-2AF7-EF5A-D246-5DF10E095ECD}"/>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208726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eople rioting">
            <a:extLst>
              <a:ext uri="{FF2B5EF4-FFF2-40B4-BE49-F238E27FC236}">
                <a16:creationId xmlns:a16="http://schemas.microsoft.com/office/drawing/2014/main" id="{A58B2F71-CCA2-04D5-98DB-DD07765A9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720" y="320040"/>
            <a:ext cx="5425440" cy="5547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C3F3D5-83E4-25CE-E7BC-F9681B108806}"/>
              </a:ext>
            </a:extLst>
          </p:cNvPr>
          <p:cNvSpPr txBox="1"/>
          <p:nvPr/>
        </p:nvSpPr>
        <p:spPr>
          <a:xfrm>
            <a:off x="350520" y="570637"/>
            <a:ext cx="5745480" cy="2858363"/>
          </a:xfrm>
          <a:prstGeom prst="rect">
            <a:avLst/>
          </a:prstGeom>
          <a:noFill/>
        </p:spPr>
        <p:txBody>
          <a:bodyPr wrap="square">
            <a:spAutoFit/>
          </a:bodyPr>
          <a:lstStyle/>
          <a:p>
            <a:r>
              <a:rPr lang="en-GB" b="1" dirty="0">
                <a:latin typeface="DM Sans" pitchFamily="2" charset="77"/>
              </a:rPr>
              <a:t>3.10  Social Unrest and Instability</a:t>
            </a:r>
          </a:p>
          <a:p>
            <a:endParaRPr lang="en-GB" b="1" dirty="0">
              <a:latin typeface="DM Sans" pitchFamily="2" charset="77"/>
            </a:endParaRPr>
          </a:p>
          <a:p>
            <a:r>
              <a:rPr lang="en-GB" dirty="0">
                <a:latin typeface="DM Sans" pitchFamily="2" charset="77"/>
              </a:rPr>
              <a:t>This will certainly be a period of instability. </a:t>
            </a:r>
          </a:p>
          <a:p>
            <a:endParaRPr lang="en-GB" dirty="0">
              <a:latin typeface="DM Sans" pitchFamily="2" charset="77"/>
            </a:endParaRPr>
          </a:p>
          <a:p>
            <a:r>
              <a:rPr lang="en-GB" dirty="0">
                <a:latin typeface="DM Sans" pitchFamily="2" charset="77"/>
              </a:rPr>
              <a:t>Whether that turns into significant social unrest depends upon many factors. </a:t>
            </a:r>
          </a:p>
          <a:p>
            <a:endParaRPr lang="en-GB" dirty="0">
              <a:latin typeface="DM Sans" pitchFamily="2" charset="77"/>
            </a:endParaRPr>
          </a:p>
          <a:p>
            <a:r>
              <a:rPr lang="en-GB" dirty="0">
                <a:latin typeface="DM Sans" pitchFamily="2" charset="77"/>
              </a:rPr>
              <a:t>There will be many geographical areas, nationally and internationally, where most will be losers in this new world, so we are unlikely to avoid all problems.</a:t>
            </a:r>
          </a:p>
        </p:txBody>
      </p:sp>
      <p:sp>
        <p:nvSpPr>
          <p:cNvPr id="5" name="TextBox 4">
            <a:extLst>
              <a:ext uri="{FF2B5EF4-FFF2-40B4-BE49-F238E27FC236}">
                <a16:creationId xmlns:a16="http://schemas.microsoft.com/office/drawing/2014/main" id="{BCEC9479-6D8B-0F03-D51E-68DE413291C0}"/>
              </a:ext>
            </a:extLst>
          </p:cNvPr>
          <p:cNvSpPr txBox="1"/>
          <p:nvPr/>
        </p:nvSpPr>
        <p:spPr>
          <a:xfrm>
            <a:off x="579120" y="6100971"/>
            <a:ext cx="6096000" cy="369332"/>
          </a:xfrm>
          <a:prstGeom prst="rect">
            <a:avLst/>
          </a:prstGeom>
          <a:noFill/>
        </p:spPr>
        <p:txBody>
          <a:bodyPr wrap="square">
            <a:spAutoFit/>
          </a:bodyPr>
          <a:lstStyle/>
          <a:p>
            <a:r>
              <a:rPr lang="en-GB" i="1" dirty="0">
                <a:latin typeface="DM Sans" pitchFamily="2" charset="77"/>
              </a:rPr>
              <a:t>What might make you protest in the streets?</a:t>
            </a:r>
            <a:endParaRPr lang="en-GB" dirty="0">
              <a:latin typeface="DM Sans" pitchFamily="2" charset="77"/>
            </a:endParaRPr>
          </a:p>
        </p:txBody>
      </p:sp>
      <p:sp>
        <p:nvSpPr>
          <p:cNvPr id="6" name="TextBox 5">
            <a:extLst>
              <a:ext uri="{FF2B5EF4-FFF2-40B4-BE49-F238E27FC236}">
                <a16:creationId xmlns:a16="http://schemas.microsoft.com/office/drawing/2014/main" id="{D22DFBE8-80C5-00CD-05A0-AF13E69C42C9}"/>
              </a:ext>
            </a:extLst>
          </p:cNvPr>
          <p:cNvSpPr txBox="1"/>
          <p:nvPr/>
        </p:nvSpPr>
        <p:spPr>
          <a:xfrm>
            <a:off x="11673840" y="0"/>
            <a:ext cx="518160" cy="338554"/>
          </a:xfrm>
          <a:prstGeom prst="rect">
            <a:avLst/>
          </a:prstGeom>
          <a:noFill/>
        </p:spPr>
        <p:txBody>
          <a:bodyPr wrap="square">
            <a:spAutoFit/>
          </a:bodyPr>
          <a:lstStyle/>
          <a:p>
            <a:r>
              <a:rPr lang="en-GB" sz="1600" dirty="0">
                <a:latin typeface="DM Sans" pitchFamily="2" charset="77"/>
              </a:rPr>
              <a:t>36</a:t>
            </a:r>
          </a:p>
        </p:txBody>
      </p:sp>
      <p:sp>
        <p:nvSpPr>
          <p:cNvPr id="2" name="TextBox 1">
            <a:extLst>
              <a:ext uri="{FF2B5EF4-FFF2-40B4-BE49-F238E27FC236}">
                <a16:creationId xmlns:a16="http://schemas.microsoft.com/office/drawing/2014/main" id="{FD56CEAC-5C9E-C892-8152-BB3AC473A596}"/>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3958445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B391BB-0711-4638-DA6E-D7289CA698B4}"/>
              </a:ext>
            </a:extLst>
          </p:cNvPr>
          <p:cNvSpPr txBox="1"/>
          <p:nvPr/>
        </p:nvSpPr>
        <p:spPr>
          <a:xfrm>
            <a:off x="2773680" y="1974056"/>
            <a:ext cx="6096000" cy="2492990"/>
          </a:xfrm>
          <a:prstGeom prst="rect">
            <a:avLst/>
          </a:prstGeom>
          <a:noFill/>
        </p:spPr>
        <p:txBody>
          <a:bodyPr wrap="square">
            <a:spAutoFit/>
          </a:bodyPr>
          <a:lstStyle/>
          <a:p>
            <a:r>
              <a:rPr lang="en-GB" sz="2400" b="1" dirty="0">
                <a:latin typeface="DM Sans" pitchFamily="2" charset="77"/>
              </a:rPr>
              <a:t>Section 3 		Summary</a:t>
            </a:r>
          </a:p>
          <a:p>
            <a:endParaRPr lang="en-GB" sz="2400" b="1" dirty="0">
              <a:latin typeface="DM Sans" pitchFamily="2" charset="77"/>
            </a:endParaRPr>
          </a:p>
          <a:p>
            <a:pPr marL="285750" indent="-285750">
              <a:buFont typeface="Wingdings" pitchFamily="2" charset="2"/>
              <a:buChar char="v"/>
            </a:pPr>
            <a:r>
              <a:rPr lang="en-GB" dirty="0">
                <a:latin typeface="DM Sans" pitchFamily="2" charset="77"/>
              </a:rPr>
              <a:t>Each of us is likely to be impacted by AI in a very different way.</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That makes in very important that we can respond as a community, ensuring that any losers are helped survive this period.</a:t>
            </a:r>
          </a:p>
        </p:txBody>
      </p:sp>
      <p:sp>
        <p:nvSpPr>
          <p:cNvPr id="4" name="TextBox 3">
            <a:extLst>
              <a:ext uri="{FF2B5EF4-FFF2-40B4-BE49-F238E27FC236}">
                <a16:creationId xmlns:a16="http://schemas.microsoft.com/office/drawing/2014/main" id="{D54056E0-1F60-F9E1-0C2B-334EE92EA4CC}"/>
              </a:ext>
            </a:extLst>
          </p:cNvPr>
          <p:cNvSpPr txBox="1"/>
          <p:nvPr/>
        </p:nvSpPr>
        <p:spPr>
          <a:xfrm>
            <a:off x="11765280" y="0"/>
            <a:ext cx="426720" cy="338554"/>
          </a:xfrm>
          <a:prstGeom prst="rect">
            <a:avLst/>
          </a:prstGeom>
          <a:noFill/>
        </p:spPr>
        <p:txBody>
          <a:bodyPr wrap="square">
            <a:spAutoFit/>
          </a:bodyPr>
          <a:lstStyle/>
          <a:p>
            <a:r>
              <a:rPr lang="en-GB" sz="1600" dirty="0">
                <a:latin typeface="DM Sans" pitchFamily="2" charset="77"/>
              </a:rPr>
              <a:t>37</a:t>
            </a:r>
          </a:p>
        </p:txBody>
      </p:sp>
      <p:sp>
        <p:nvSpPr>
          <p:cNvPr id="2" name="TextBox 1">
            <a:extLst>
              <a:ext uri="{FF2B5EF4-FFF2-40B4-BE49-F238E27FC236}">
                <a16:creationId xmlns:a16="http://schemas.microsoft.com/office/drawing/2014/main" id="{560A61B4-260A-CCDD-A2BA-6F489A32FDA4}"/>
              </a:ext>
            </a:extLst>
          </p:cNvPr>
          <p:cNvSpPr txBox="1"/>
          <p:nvPr/>
        </p:nvSpPr>
        <p:spPr>
          <a:xfrm>
            <a:off x="9662160" y="6496288"/>
            <a:ext cx="2499360" cy="369332"/>
          </a:xfrm>
          <a:prstGeom prst="rect">
            <a:avLst/>
          </a:prstGeom>
          <a:noFill/>
        </p:spPr>
        <p:txBody>
          <a:bodyPr wrap="square">
            <a:spAutoFit/>
          </a:bodyPr>
          <a:lstStyle/>
          <a:p>
            <a:r>
              <a:rPr lang="en-GB" dirty="0"/>
              <a:t>- Sect. 3 – Impacts of AI</a:t>
            </a:r>
          </a:p>
        </p:txBody>
      </p:sp>
    </p:spTree>
    <p:extLst>
      <p:ext uri="{BB962C8B-B14F-4D97-AF65-F5344CB8AC3E}">
        <p14:creationId xmlns:p14="http://schemas.microsoft.com/office/powerpoint/2010/main" val="1014018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ection head: ethics and dangers - scary robotic face">
            <a:extLst>
              <a:ext uri="{FF2B5EF4-FFF2-40B4-BE49-F238E27FC236}">
                <a16:creationId xmlns:a16="http://schemas.microsoft.com/office/drawing/2014/main" id="{89CB1002-8B0F-D0AF-5E22-9E26FBAD1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840" y="2005370"/>
            <a:ext cx="4434840" cy="4434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400D88-D00C-2FB0-FCC8-DF29004A06E9}"/>
              </a:ext>
            </a:extLst>
          </p:cNvPr>
          <p:cNvSpPr txBox="1"/>
          <p:nvPr/>
        </p:nvSpPr>
        <p:spPr>
          <a:xfrm>
            <a:off x="358140" y="570190"/>
            <a:ext cx="9890760" cy="1292662"/>
          </a:xfrm>
          <a:prstGeom prst="rect">
            <a:avLst/>
          </a:prstGeom>
          <a:noFill/>
        </p:spPr>
        <p:txBody>
          <a:bodyPr wrap="square">
            <a:spAutoFit/>
          </a:bodyPr>
          <a:lstStyle/>
          <a:p>
            <a:r>
              <a:rPr lang="en-GB" sz="2400" b="1" dirty="0">
                <a:latin typeface="DM Sans" pitchFamily="2" charset="77"/>
              </a:rPr>
              <a:t>Section 4	-	 Ethics and Dangers of AI</a:t>
            </a:r>
          </a:p>
          <a:p>
            <a:endParaRPr lang="en-GB" b="1" dirty="0"/>
          </a:p>
          <a:p>
            <a:r>
              <a:rPr lang="en-GB" dirty="0">
                <a:latin typeface="DM Sans" pitchFamily="2" charset="77"/>
              </a:rPr>
              <a:t>Artificial Intelligence is very different from any previous technology.  It has the potential to become smarter than us by a large factor and we have no idea what happens next.</a:t>
            </a:r>
          </a:p>
        </p:txBody>
      </p:sp>
      <p:sp>
        <p:nvSpPr>
          <p:cNvPr id="4" name="TextBox 3">
            <a:extLst>
              <a:ext uri="{FF2B5EF4-FFF2-40B4-BE49-F238E27FC236}">
                <a16:creationId xmlns:a16="http://schemas.microsoft.com/office/drawing/2014/main" id="{41C3014B-05A3-1A55-604D-760A732B7597}"/>
              </a:ext>
            </a:extLst>
          </p:cNvPr>
          <p:cNvSpPr txBox="1"/>
          <p:nvPr/>
        </p:nvSpPr>
        <p:spPr>
          <a:xfrm>
            <a:off x="11704320" y="0"/>
            <a:ext cx="487680" cy="338554"/>
          </a:xfrm>
          <a:prstGeom prst="rect">
            <a:avLst/>
          </a:prstGeom>
          <a:noFill/>
        </p:spPr>
        <p:txBody>
          <a:bodyPr wrap="square">
            <a:spAutoFit/>
          </a:bodyPr>
          <a:lstStyle/>
          <a:p>
            <a:r>
              <a:rPr lang="en-GB" sz="1600" dirty="0">
                <a:latin typeface="DM Sans" pitchFamily="2" charset="77"/>
              </a:rPr>
              <a:t>38</a:t>
            </a:r>
          </a:p>
        </p:txBody>
      </p:sp>
      <p:sp>
        <p:nvSpPr>
          <p:cNvPr id="2" name="TextBox 1">
            <a:extLst>
              <a:ext uri="{FF2B5EF4-FFF2-40B4-BE49-F238E27FC236}">
                <a16:creationId xmlns:a16="http://schemas.microsoft.com/office/drawing/2014/main" id="{D15C3EBD-09D2-8DF3-7925-A2D64ABA5332}"/>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208099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8F9BB-93EF-663B-46F9-15B10A37B5DE}"/>
              </a:ext>
            </a:extLst>
          </p:cNvPr>
          <p:cNvSpPr txBox="1"/>
          <p:nvPr/>
        </p:nvSpPr>
        <p:spPr>
          <a:xfrm>
            <a:off x="366594" y="628233"/>
            <a:ext cx="5729405" cy="2616101"/>
          </a:xfrm>
          <a:prstGeom prst="rect">
            <a:avLst/>
          </a:prstGeom>
          <a:noFill/>
        </p:spPr>
        <p:txBody>
          <a:bodyPr wrap="square">
            <a:spAutoFit/>
          </a:bodyPr>
          <a:lstStyle/>
          <a:p>
            <a:r>
              <a:rPr lang="en-GB" sz="2000" b="1" dirty="0">
                <a:latin typeface="DM Sans" pitchFamily="2" charset="77"/>
              </a:rPr>
              <a:t>1.1  Horses to Motor Vehicles</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Before the advent of the motor vehicle there had been public panic because the amount of horse manure (plus dead horses) was causing streets to become impassable.</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Thirty years later horse drawn transport was almost completely gone</a:t>
            </a:r>
          </a:p>
        </p:txBody>
      </p:sp>
      <p:pic>
        <p:nvPicPr>
          <p:cNvPr id="2050" name="Picture 2" descr="horse and a motor vehicle">
            <a:extLst>
              <a:ext uri="{FF2B5EF4-FFF2-40B4-BE49-F238E27FC236}">
                <a16:creationId xmlns:a16="http://schemas.microsoft.com/office/drawing/2014/main" id="{104BB28F-EF0B-9757-6E76-F30DEE686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557" y="697062"/>
            <a:ext cx="4672208" cy="50945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26E20F-AFF7-9B45-B3FF-87B681D7E633}"/>
              </a:ext>
            </a:extLst>
          </p:cNvPr>
          <p:cNvSpPr txBox="1"/>
          <p:nvPr/>
        </p:nvSpPr>
        <p:spPr>
          <a:xfrm>
            <a:off x="1039661" y="5940468"/>
            <a:ext cx="10085539" cy="646331"/>
          </a:xfrm>
          <a:prstGeom prst="rect">
            <a:avLst/>
          </a:prstGeom>
          <a:noFill/>
        </p:spPr>
        <p:txBody>
          <a:bodyPr wrap="square">
            <a:spAutoFit/>
          </a:bodyPr>
          <a:lstStyle/>
          <a:p>
            <a:r>
              <a:rPr lang="en-GB" i="1" dirty="0">
                <a:latin typeface="DM Sans" pitchFamily="2" charset="77"/>
              </a:rPr>
              <a:t>A recent report said that in the AI and Robotics revolution ahead, we are the horses! Was the motor vehicle a good or bad thing for the horses?</a:t>
            </a:r>
            <a:endParaRPr lang="en-GB" dirty="0">
              <a:latin typeface="DM Sans" pitchFamily="2" charset="77"/>
            </a:endParaRPr>
          </a:p>
        </p:txBody>
      </p:sp>
      <p:sp>
        <p:nvSpPr>
          <p:cNvPr id="4" name="TextBox 3">
            <a:extLst>
              <a:ext uri="{FF2B5EF4-FFF2-40B4-BE49-F238E27FC236}">
                <a16:creationId xmlns:a16="http://schemas.microsoft.com/office/drawing/2014/main" id="{74F7C3F0-6A94-B8B9-1E4C-4A79CEFE332E}"/>
              </a:ext>
            </a:extLst>
          </p:cNvPr>
          <p:cNvSpPr txBox="1"/>
          <p:nvPr/>
        </p:nvSpPr>
        <p:spPr>
          <a:xfrm>
            <a:off x="9296401" y="6493573"/>
            <a:ext cx="289560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328608D9-038E-F482-378A-EE396A95B783}"/>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3</a:t>
            </a:r>
          </a:p>
        </p:txBody>
      </p:sp>
    </p:spTree>
    <p:extLst>
      <p:ext uri="{BB962C8B-B14F-4D97-AF65-F5344CB8AC3E}">
        <p14:creationId xmlns:p14="http://schemas.microsoft.com/office/powerpoint/2010/main" val="3676632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any paperclips">
            <a:extLst>
              <a:ext uri="{FF2B5EF4-FFF2-40B4-BE49-F238E27FC236}">
                <a16:creationId xmlns:a16="http://schemas.microsoft.com/office/drawing/2014/main" id="{CF85FC5D-ACF2-88DC-1DB2-552FB2E34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33400"/>
            <a:ext cx="5059680" cy="50596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F1ACFB-964F-6FCF-FCCA-67E35BCF23B5}"/>
              </a:ext>
            </a:extLst>
          </p:cNvPr>
          <p:cNvSpPr txBox="1"/>
          <p:nvPr/>
        </p:nvSpPr>
        <p:spPr>
          <a:xfrm>
            <a:off x="350520" y="565279"/>
            <a:ext cx="5745480" cy="4250561"/>
          </a:xfrm>
          <a:prstGeom prst="rect">
            <a:avLst/>
          </a:prstGeom>
          <a:noFill/>
        </p:spPr>
        <p:txBody>
          <a:bodyPr wrap="square">
            <a:spAutoFit/>
          </a:bodyPr>
          <a:lstStyle/>
          <a:p>
            <a:r>
              <a:rPr lang="en-GB" b="1" dirty="0">
                <a:latin typeface="DM Sans" pitchFamily="2" charset="77"/>
              </a:rPr>
              <a:t>4.1  Could AI kill us all?</a:t>
            </a:r>
          </a:p>
          <a:p>
            <a:endParaRPr lang="en-GB" b="1" dirty="0">
              <a:latin typeface="DM Sans" pitchFamily="2" charset="77"/>
            </a:endParaRPr>
          </a:p>
          <a:p>
            <a:r>
              <a:rPr lang="en-GB" dirty="0">
                <a:latin typeface="DM Sans" pitchFamily="2" charset="77"/>
              </a:rPr>
              <a:t>There is a serious ongoing discussion at both political and technical levels about whether it might be a good idea to just stop all AI development despite the huge potential benefits.</a:t>
            </a:r>
          </a:p>
          <a:p>
            <a:endParaRPr lang="en-GB" dirty="0">
              <a:latin typeface="DM Sans" pitchFamily="2" charset="77"/>
            </a:endParaRPr>
          </a:p>
          <a:p>
            <a:r>
              <a:rPr lang="en-GB" dirty="0">
                <a:latin typeface="DM Sans" pitchFamily="2" charset="77"/>
              </a:rPr>
              <a:t>The two sides are far apart but it is clear that in the short term AI development will continue apace.</a:t>
            </a:r>
          </a:p>
          <a:p>
            <a:endParaRPr lang="en-GB" dirty="0">
              <a:latin typeface="DM Sans" pitchFamily="2" charset="77"/>
            </a:endParaRPr>
          </a:p>
          <a:p>
            <a:r>
              <a:rPr lang="en-GB" dirty="0">
                <a:latin typeface="DM Sans" pitchFamily="2" charset="77"/>
              </a:rPr>
              <a:t>The classic 'danger' argument concerns an AI that is tasked to maximise the output of a paperclip factory - It eventually decides that it needs all of the resources of the planet itself so finds a way to kill all human life which is getting in the way.</a:t>
            </a:r>
          </a:p>
        </p:txBody>
      </p:sp>
      <p:sp>
        <p:nvSpPr>
          <p:cNvPr id="5" name="TextBox 4">
            <a:extLst>
              <a:ext uri="{FF2B5EF4-FFF2-40B4-BE49-F238E27FC236}">
                <a16:creationId xmlns:a16="http://schemas.microsoft.com/office/drawing/2014/main" id="{9A0E1A37-2595-E75C-7C7F-8496D314565F}"/>
              </a:ext>
            </a:extLst>
          </p:cNvPr>
          <p:cNvSpPr txBox="1"/>
          <p:nvPr/>
        </p:nvSpPr>
        <p:spPr>
          <a:xfrm>
            <a:off x="411480" y="6016615"/>
            <a:ext cx="11049000" cy="369332"/>
          </a:xfrm>
          <a:prstGeom prst="rect">
            <a:avLst/>
          </a:prstGeom>
          <a:noFill/>
        </p:spPr>
        <p:txBody>
          <a:bodyPr wrap="square">
            <a:spAutoFit/>
          </a:bodyPr>
          <a:lstStyle/>
          <a:p>
            <a:r>
              <a:rPr lang="en-GB" i="1" dirty="0">
                <a:latin typeface="DM Sans" pitchFamily="2" charset="77"/>
              </a:rPr>
              <a:t>Of course it is no use just one country stopping development. The whole world would have to agree</a:t>
            </a:r>
            <a:r>
              <a:rPr lang="en-GB" i="1" dirty="0"/>
              <a:t>!</a:t>
            </a:r>
            <a:endParaRPr lang="en-GB" dirty="0"/>
          </a:p>
        </p:txBody>
      </p:sp>
      <p:sp>
        <p:nvSpPr>
          <p:cNvPr id="6" name="TextBox 5">
            <a:extLst>
              <a:ext uri="{FF2B5EF4-FFF2-40B4-BE49-F238E27FC236}">
                <a16:creationId xmlns:a16="http://schemas.microsoft.com/office/drawing/2014/main" id="{632C3F11-FFDD-2B0D-BD63-14950D08074E}"/>
              </a:ext>
            </a:extLst>
          </p:cNvPr>
          <p:cNvSpPr txBox="1"/>
          <p:nvPr/>
        </p:nvSpPr>
        <p:spPr>
          <a:xfrm>
            <a:off x="11734800" y="0"/>
            <a:ext cx="457200" cy="338554"/>
          </a:xfrm>
          <a:prstGeom prst="rect">
            <a:avLst/>
          </a:prstGeom>
          <a:noFill/>
        </p:spPr>
        <p:txBody>
          <a:bodyPr wrap="square">
            <a:spAutoFit/>
          </a:bodyPr>
          <a:lstStyle/>
          <a:p>
            <a:r>
              <a:rPr lang="en-GB" sz="1600" dirty="0">
                <a:latin typeface="DM Sans" pitchFamily="2" charset="77"/>
              </a:rPr>
              <a:t>39</a:t>
            </a:r>
          </a:p>
        </p:txBody>
      </p:sp>
      <p:sp>
        <p:nvSpPr>
          <p:cNvPr id="4" name="TextBox 3">
            <a:extLst>
              <a:ext uri="{FF2B5EF4-FFF2-40B4-BE49-F238E27FC236}">
                <a16:creationId xmlns:a16="http://schemas.microsoft.com/office/drawing/2014/main" id="{04DC426A-4960-1A71-96B8-B43D41CED777}"/>
              </a:ext>
            </a:extLst>
          </p:cNvPr>
          <p:cNvSpPr txBox="1"/>
          <p:nvPr/>
        </p:nvSpPr>
        <p:spPr>
          <a:xfrm>
            <a:off x="9265920" y="6522720"/>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3743860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rone swarm">
            <a:extLst>
              <a:ext uri="{FF2B5EF4-FFF2-40B4-BE49-F238E27FC236}">
                <a16:creationId xmlns:a16="http://schemas.microsoft.com/office/drawing/2014/main" id="{C297533D-8A80-BCE3-4A52-6F65A4F34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760" y="285750"/>
            <a:ext cx="5120640" cy="5524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75B849-A101-24D6-BF51-8D2852A53B91}"/>
              </a:ext>
            </a:extLst>
          </p:cNvPr>
          <p:cNvSpPr txBox="1"/>
          <p:nvPr/>
        </p:nvSpPr>
        <p:spPr>
          <a:xfrm>
            <a:off x="365760" y="567958"/>
            <a:ext cx="5730240" cy="3416320"/>
          </a:xfrm>
          <a:prstGeom prst="rect">
            <a:avLst/>
          </a:prstGeom>
          <a:noFill/>
        </p:spPr>
        <p:txBody>
          <a:bodyPr wrap="square">
            <a:spAutoFit/>
          </a:bodyPr>
          <a:lstStyle/>
          <a:p>
            <a:r>
              <a:rPr lang="en-GB" b="1" dirty="0">
                <a:latin typeface="DM Sans" pitchFamily="2" charset="77"/>
              </a:rPr>
              <a:t>4.2  Drone swarms and warfare</a:t>
            </a:r>
          </a:p>
          <a:p>
            <a:endParaRPr lang="en-GB" b="1" dirty="0">
              <a:latin typeface="DM Sans" pitchFamily="2" charset="77"/>
            </a:endParaRPr>
          </a:p>
          <a:p>
            <a:r>
              <a:rPr lang="en-GB" dirty="0">
                <a:latin typeface="DM Sans" pitchFamily="2" charset="77"/>
              </a:rPr>
              <a:t>All new technology is immediately used by the military if it has applications. </a:t>
            </a:r>
          </a:p>
          <a:p>
            <a:endParaRPr lang="en-GB" dirty="0">
              <a:latin typeface="DM Sans" pitchFamily="2" charset="77"/>
            </a:endParaRPr>
          </a:p>
          <a:p>
            <a:r>
              <a:rPr lang="en-GB" dirty="0">
                <a:latin typeface="DM Sans" pitchFamily="2" charset="77"/>
              </a:rPr>
              <a:t>Of obvious concern is massive drone swarms which can overwhelm any traditional military response.</a:t>
            </a:r>
          </a:p>
          <a:p>
            <a:endParaRPr lang="en-GB" dirty="0">
              <a:latin typeface="DM Sans" pitchFamily="2" charset="77"/>
            </a:endParaRPr>
          </a:p>
          <a:p>
            <a:r>
              <a:rPr lang="en-GB" dirty="0">
                <a:latin typeface="DM Sans" pitchFamily="2" charset="77"/>
              </a:rPr>
              <a:t>Ethically the line has always been drawn at having a human involved in the loop if someone is to be killed. Speed of decision making is now so crucial that this line has effectively already been crossed.</a:t>
            </a:r>
          </a:p>
        </p:txBody>
      </p:sp>
      <p:sp>
        <p:nvSpPr>
          <p:cNvPr id="5" name="TextBox 4">
            <a:extLst>
              <a:ext uri="{FF2B5EF4-FFF2-40B4-BE49-F238E27FC236}">
                <a16:creationId xmlns:a16="http://schemas.microsoft.com/office/drawing/2014/main" id="{CBF516F7-569B-D06E-1FAA-54F06CB5062A}"/>
              </a:ext>
            </a:extLst>
          </p:cNvPr>
          <p:cNvSpPr txBox="1"/>
          <p:nvPr/>
        </p:nvSpPr>
        <p:spPr>
          <a:xfrm>
            <a:off x="400050" y="5925919"/>
            <a:ext cx="11391900" cy="646331"/>
          </a:xfrm>
          <a:prstGeom prst="rect">
            <a:avLst/>
          </a:prstGeom>
          <a:noFill/>
        </p:spPr>
        <p:txBody>
          <a:bodyPr wrap="square">
            <a:spAutoFit/>
          </a:bodyPr>
          <a:lstStyle/>
          <a:p>
            <a:r>
              <a:rPr lang="en-GB" i="1" dirty="0">
                <a:latin typeface="DM Sans" pitchFamily="2" charset="77"/>
              </a:rPr>
              <a:t>Where do you stand on this ethical question. Should we have weapons that kill according to a pure AI decision?</a:t>
            </a:r>
            <a:endParaRPr lang="en-GB" dirty="0">
              <a:latin typeface="DM Sans" pitchFamily="2" charset="77"/>
            </a:endParaRPr>
          </a:p>
        </p:txBody>
      </p:sp>
      <p:sp>
        <p:nvSpPr>
          <p:cNvPr id="6" name="TextBox 5">
            <a:extLst>
              <a:ext uri="{FF2B5EF4-FFF2-40B4-BE49-F238E27FC236}">
                <a16:creationId xmlns:a16="http://schemas.microsoft.com/office/drawing/2014/main" id="{70EC341D-4E48-109A-9803-B1F2C045836C}"/>
              </a:ext>
            </a:extLst>
          </p:cNvPr>
          <p:cNvSpPr txBox="1"/>
          <p:nvPr/>
        </p:nvSpPr>
        <p:spPr>
          <a:xfrm>
            <a:off x="11658600" y="0"/>
            <a:ext cx="533400" cy="338554"/>
          </a:xfrm>
          <a:prstGeom prst="rect">
            <a:avLst/>
          </a:prstGeom>
          <a:noFill/>
        </p:spPr>
        <p:txBody>
          <a:bodyPr wrap="square">
            <a:spAutoFit/>
          </a:bodyPr>
          <a:lstStyle/>
          <a:p>
            <a:r>
              <a:rPr lang="en-GB" sz="1600" dirty="0">
                <a:latin typeface="DM Sans" pitchFamily="2" charset="77"/>
              </a:rPr>
              <a:t>40</a:t>
            </a:r>
          </a:p>
        </p:txBody>
      </p:sp>
      <p:sp>
        <p:nvSpPr>
          <p:cNvPr id="2" name="TextBox 1">
            <a:extLst>
              <a:ext uri="{FF2B5EF4-FFF2-40B4-BE49-F238E27FC236}">
                <a16:creationId xmlns:a16="http://schemas.microsoft.com/office/drawing/2014/main" id="{3A22FA39-84EE-B2AD-AA51-003EA1F05ADA}"/>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787983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ale doctor with female nurse">
            <a:extLst>
              <a:ext uri="{FF2B5EF4-FFF2-40B4-BE49-F238E27FC236}">
                <a16:creationId xmlns:a16="http://schemas.microsoft.com/office/drawing/2014/main" id="{AD315BB9-4264-DDC6-C5DF-D06E5461D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120" y="453390"/>
            <a:ext cx="5280660"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838A9A-2900-238E-67CE-BFD74B5F30F0}"/>
              </a:ext>
            </a:extLst>
          </p:cNvPr>
          <p:cNvSpPr txBox="1"/>
          <p:nvPr/>
        </p:nvSpPr>
        <p:spPr>
          <a:xfrm>
            <a:off x="350520" y="560070"/>
            <a:ext cx="5745480" cy="3970318"/>
          </a:xfrm>
          <a:prstGeom prst="rect">
            <a:avLst/>
          </a:prstGeom>
          <a:noFill/>
        </p:spPr>
        <p:txBody>
          <a:bodyPr wrap="square">
            <a:spAutoFit/>
          </a:bodyPr>
          <a:lstStyle/>
          <a:p>
            <a:r>
              <a:rPr lang="en-GB" b="1" dirty="0">
                <a:latin typeface="DM Sans" pitchFamily="2" charset="77"/>
              </a:rPr>
              <a:t>4.3  AI Stereotyping</a:t>
            </a:r>
          </a:p>
          <a:p>
            <a:endParaRPr lang="en-GB" b="1" dirty="0">
              <a:latin typeface="DM Sans" pitchFamily="2" charset="77"/>
            </a:endParaRPr>
          </a:p>
          <a:p>
            <a:r>
              <a:rPr lang="en-GB" dirty="0">
                <a:latin typeface="DM Sans" pitchFamily="2" charset="77"/>
              </a:rPr>
              <a:t>Should AI represent the world as it is, or as it should be?</a:t>
            </a:r>
          </a:p>
          <a:p>
            <a:endParaRPr lang="en-GB" dirty="0">
              <a:latin typeface="DM Sans" pitchFamily="2" charset="77"/>
            </a:endParaRPr>
          </a:p>
          <a:p>
            <a:r>
              <a:rPr lang="en-GB" dirty="0">
                <a:latin typeface="DM Sans" pitchFamily="2" charset="77"/>
              </a:rPr>
              <a:t>This is a very difficult question in practise. If you ask for a picture of a doctor and a nurse, historically most doctors have been men and most nurses have been women. </a:t>
            </a:r>
          </a:p>
          <a:p>
            <a:endParaRPr lang="en-GB" dirty="0">
              <a:latin typeface="DM Sans" pitchFamily="2" charset="77"/>
            </a:endParaRPr>
          </a:p>
          <a:p>
            <a:r>
              <a:rPr lang="en-GB" dirty="0">
                <a:latin typeface="DM Sans" pitchFamily="2" charset="77"/>
              </a:rPr>
              <a:t>Or do you want a picture that might encourage girls to see themselves as potential doctors due to a good role model? This type of question occurs in many forms. </a:t>
            </a:r>
          </a:p>
        </p:txBody>
      </p:sp>
      <p:sp>
        <p:nvSpPr>
          <p:cNvPr id="5" name="TextBox 4">
            <a:extLst>
              <a:ext uri="{FF2B5EF4-FFF2-40B4-BE49-F238E27FC236}">
                <a16:creationId xmlns:a16="http://schemas.microsoft.com/office/drawing/2014/main" id="{E002FE12-A710-E80E-7A6B-02CFB4C5C76A}"/>
              </a:ext>
            </a:extLst>
          </p:cNvPr>
          <p:cNvSpPr txBox="1"/>
          <p:nvPr/>
        </p:nvSpPr>
        <p:spPr>
          <a:xfrm>
            <a:off x="236220" y="6015990"/>
            <a:ext cx="11719560" cy="646331"/>
          </a:xfrm>
          <a:prstGeom prst="rect">
            <a:avLst/>
          </a:prstGeom>
          <a:noFill/>
        </p:spPr>
        <p:txBody>
          <a:bodyPr wrap="square">
            <a:spAutoFit/>
          </a:bodyPr>
          <a:lstStyle/>
          <a:p>
            <a:r>
              <a:rPr lang="en-GB" i="1" dirty="0">
                <a:latin typeface="DM Sans" pitchFamily="2" charset="77"/>
              </a:rPr>
              <a:t>There is an associated question. Should AIs be politically correct and refuse to process questions that are not correctly phrased?</a:t>
            </a:r>
            <a:endParaRPr lang="en-GB" dirty="0">
              <a:latin typeface="DM Sans" pitchFamily="2" charset="77"/>
            </a:endParaRPr>
          </a:p>
        </p:txBody>
      </p:sp>
      <p:sp>
        <p:nvSpPr>
          <p:cNvPr id="6" name="TextBox 5">
            <a:extLst>
              <a:ext uri="{FF2B5EF4-FFF2-40B4-BE49-F238E27FC236}">
                <a16:creationId xmlns:a16="http://schemas.microsoft.com/office/drawing/2014/main" id="{5E37149B-F934-5358-1FE0-D0CBD6EFD5A5}"/>
              </a:ext>
            </a:extLst>
          </p:cNvPr>
          <p:cNvSpPr txBox="1"/>
          <p:nvPr/>
        </p:nvSpPr>
        <p:spPr>
          <a:xfrm>
            <a:off x="11719560" y="0"/>
            <a:ext cx="472440" cy="338554"/>
          </a:xfrm>
          <a:prstGeom prst="rect">
            <a:avLst/>
          </a:prstGeom>
          <a:noFill/>
        </p:spPr>
        <p:txBody>
          <a:bodyPr wrap="square">
            <a:spAutoFit/>
          </a:bodyPr>
          <a:lstStyle/>
          <a:p>
            <a:r>
              <a:rPr lang="en-GB" sz="1600" dirty="0">
                <a:latin typeface="DM Sans" pitchFamily="2" charset="77"/>
              </a:rPr>
              <a:t>41</a:t>
            </a:r>
          </a:p>
        </p:txBody>
      </p:sp>
      <p:sp>
        <p:nvSpPr>
          <p:cNvPr id="2" name="TextBox 1">
            <a:extLst>
              <a:ext uri="{FF2B5EF4-FFF2-40B4-BE49-F238E27FC236}">
                <a16:creationId xmlns:a16="http://schemas.microsoft.com/office/drawing/2014/main" id="{58583917-0FFC-E2EE-606B-9267C598822F}"/>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27904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ooking through a house window">
            <a:extLst>
              <a:ext uri="{FF2B5EF4-FFF2-40B4-BE49-F238E27FC236}">
                <a16:creationId xmlns:a16="http://schemas.microsoft.com/office/drawing/2014/main" id="{C182DBA9-1D71-E86E-5E33-1D8BF4E0F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320" y="426720"/>
            <a:ext cx="5196840" cy="5318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0EAA9-836E-4935-6A05-5BFD75FA254A}"/>
              </a:ext>
            </a:extLst>
          </p:cNvPr>
          <p:cNvSpPr txBox="1"/>
          <p:nvPr/>
        </p:nvSpPr>
        <p:spPr>
          <a:xfrm>
            <a:off x="350520" y="566678"/>
            <a:ext cx="5745480" cy="5078313"/>
          </a:xfrm>
          <a:prstGeom prst="rect">
            <a:avLst/>
          </a:prstGeom>
          <a:noFill/>
        </p:spPr>
        <p:txBody>
          <a:bodyPr wrap="square">
            <a:spAutoFit/>
          </a:bodyPr>
          <a:lstStyle/>
          <a:p>
            <a:r>
              <a:rPr lang="en-GB" b="1" dirty="0">
                <a:latin typeface="DM Sans" pitchFamily="2" charset="77"/>
              </a:rPr>
              <a:t>4.4  AI Privacy Concerns</a:t>
            </a:r>
          </a:p>
          <a:p>
            <a:r>
              <a:rPr lang="en-GB" b="1" dirty="0">
                <a:latin typeface="DM Sans" pitchFamily="2" charset="77"/>
              </a:rPr>
              <a:t> </a:t>
            </a:r>
          </a:p>
          <a:p>
            <a:r>
              <a:rPr lang="en-GB" dirty="0">
                <a:latin typeface="DM Sans" pitchFamily="2" charset="77"/>
              </a:rPr>
              <a:t>Big companies and governments have always gathered information on people wherever they could.</a:t>
            </a:r>
          </a:p>
          <a:p>
            <a:endParaRPr lang="en-GB" dirty="0">
              <a:latin typeface="DM Sans" pitchFamily="2" charset="77"/>
            </a:endParaRPr>
          </a:p>
          <a:p>
            <a:r>
              <a:rPr lang="en-GB" dirty="0">
                <a:latin typeface="DM Sans" pitchFamily="2" charset="77"/>
              </a:rPr>
              <a:t>In the past they were limited by the difficulty of analysing so much data.  AI is effectively able to analyse an infinite amount of data, say from your social media messages and the microphones that surround us. </a:t>
            </a:r>
          </a:p>
          <a:p>
            <a:endParaRPr lang="en-GB" dirty="0">
              <a:latin typeface="DM Sans" pitchFamily="2" charset="77"/>
            </a:endParaRPr>
          </a:p>
          <a:p>
            <a:r>
              <a:rPr lang="en-GB" dirty="0">
                <a:latin typeface="DM Sans" pitchFamily="2" charset="77"/>
              </a:rPr>
              <a:t>Nobody is much surprised nowadays when a casual remark in conversation leads to the appearance of a related advert. </a:t>
            </a:r>
          </a:p>
          <a:p>
            <a:endParaRPr lang="en-GB" dirty="0">
              <a:latin typeface="DM Sans" pitchFamily="2" charset="77"/>
            </a:endParaRPr>
          </a:p>
          <a:p>
            <a:r>
              <a:rPr lang="en-GB" dirty="0">
                <a:latin typeface="DM Sans" pitchFamily="2" charset="77"/>
              </a:rPr>
              <a:t>The data could however be used for darker purposes and this will be an increased concern.</a:t>
            </a:r>
          </a:p>
        </p:txBody>
      </p:sp>
      <p:sp>
        <p:nvSpPr>
          <p:cNvPr id="5" name="TextBox 4">
            <a:extLst>
              <a:ext uri="{FF2B5EF4-FFF2-40B4-BE49-F238E27FC236}">
                <a16:creationId xmlns:a16="http://schemas.microsoft.com/office/drawing/2014/main" id="{292C3FC5-307C-37EE-BDA4-79E8EA154A52}"/>
              </a:ext>
            </a:extLst>
          </p:cNvPr>
          <p:cNvSpPr txBox="1"/>
          <p:nvPr/>
        </p:nvSpPr>
        <p:spPr>
          <a:xfrm>
            <a:off x="487680" y="6061948"/>
            <a:ext cx="8793480" cy="369332"/>
          </a:xfrm>
          <a:prstGeom prst="rect">
            <a:avLst/>
          </a:prstGeom>
          <a:noFill/>
        </p:spPr>
        <p:txBody>
          <a:bodyPr wrap="square">
            <a:spAutoFit/>
          </a:bodyPr>
          <a:lstStyle/>
          <a:p>
            <a:r>
              <a:rPr lang="en-GB" i="1" dirty="0">
                <a:latin typeface="DM Sans" pitchFamily="2" charset="77"/>
              </a:rPr>
              <a:t>Have you ever noticed adverts appearing after a conversation?</a:t>
            </a:r>
            <a:endParaRPr lang="en-GB" dirty="0">
              <a:latin typeface="DM Sans" pitchFamily="2" charset="77"/>
            </a:endParaRPr>
          </a:p>
        </p:txBody>
      </p:sp>
      <p:sp>
        <p:nvSpPr>
          <p:cNvPr id="6" name="TextBox 5">
            <a:extLst>
              <a:ext uri="{FF2B5EF4-FFF2-40B4-BE49-F238E27FC236}">
                <a16:creationId xmlns:a16="http://schemas.microsoft.com/office/drawing/2014/main" id="{5E2AA815-210F-F3E1-3C91-313C3CB39600}"/>
              </a:ext>
            </a:extLst>
          </p:cNvPr>
          <p:cNvSpPr txBox="1"/>
          <p:nvPr/>
        </p:nvSpPr>
        <p:spPr>
          <a:xfrm>
            <a:off x="11765280" y="0"/>
            <a:ext cx="426720" cy="338554"/>
          </a:xfrm>
          <a:prstGeom prst="rect">
            <a:avLst/>
          </a:prstGeom>
          <a:noFill/>
        </p:spPr>
        <p:txBody>
          <a:bodyPr wrap="square">
            <a:spAutoFit/>
          </a:bodyPr>
          <a:lstStyle/>
          <a:p>
            <a:r>
              <a:rPr lang="en-GB" sz="1600" dirty="0">
                <a:latin typeface="DM Sans" pitchFamily="2" charset="77"/>
              </a:rPr>
              <a:t>42</a:t>
            </a:r>
          </a:p>
        </p:txBody>
      </p:sp>
      <p:sp>
        <p:nvSpPr>
          <p:cNvPr id="2" name="TextBox 1">
            <a:extLst>
              <a:ext uri="{FF2B5EF4-FFF2-40B4-BE49-F238E27FC236}">
                <a16:creationId xmlns:a16="http://schemas.microsoft.com/office/drawing/2014/main" id="{DC67C755-2E00-1635-C1AD-3ADE4C4F64AC}"/>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1195395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unhappy stressed person">
            <a:extLst>
              <a:ext uri="{FF2B5EF4-FFF2-40B4-BE49-F238E27FC236}">
                <a16:creationId xmlns:a16="http://schemas.microsoft.com/office/drawing/2014/main" id="{5FCE8FC3-1142-73C8-8397-B17FE62E2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20040"/>
            <a:ext cx="5318760" cy="5532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0CC6FF-E343-1431-E47A-69940E9FE353}"/>
              </a:ext>
            </a:extLst>
          </p:cNvPr>
          <p:cNvSpPr txBox="1"/>
          <p:nvPr/>
        </p:nvSpPr>
        <p:spPr>
          <a:xfrm>
            <a:off x="350520" y="569298"/>
            <a:ext cx="5745480" cy="3194982"/>
          </a:xfrm>
          <a:prstGeom prst="rect">
            <a:avLst/>
          </a:prstGeom>
          <a:noFill/>
        </p:spPr>
        <p:txBody>
          <a:bodyPr wrap="square">
            <a:spAutoFit/>
          </a:bodyPr>
          <a:lstStyle/>
          <a:p>
            <a:r>
              <a:rPr lang="en-GB" b="1" dirty="0">
                <a:latin typeface="DM Sans" pitchFamily="2" charset="77"/>
              </a:rPr>
              <a:t>4.5  Defamation by AI</a:t>
            </a:r>
          </a:p>
          <a:p>
            <a:endParaRPr lang="en-GB" b="1" dirty="0">
              <a:latin typeface="DM Sans" pitchFamily="2" charset="77"/>
            </a:endParaRPr>
          </a:p>
          <a:p>
            <a:r>
              <a:rPr lang="en-GB" dirty="0">
                <a:latin typeface="DM Sans" pitchFamily="2" charset="77"/>
              </a:rPr>
              <a:t>There have been many cases where AI delivers opinions on public figures, particularly politicians, that are based on social media posts by those who dislike them.</a:t>
            </a:r>
          </a:p>
          <a:p>
            <a:endParaRPr lang="en-GB" dirty="0">
              <a:latin typeface="DM Sans" pitchFamily="2" charset="77"/>
            </a:endParaRPr>
          </a:p>
          <a:p>
            <a:r>
              <a:rPr lang="en-GB" dirty="0">
                <a:latin typeface="DM Sans" pitchFamily="2" charset="77"/>
              </a:rPr>
              <a:t>In the UK at least it seems likely that eventually a major trial will lead to the award of significant damages that might make the AI suppliers more careful in their model training.</a:t>
            </a:r>
          </a:p>
        </p:txBody>
      </p:sp>
      <p:sp>
        <p:nvSpPr>
          <p:cNvPr id="5" name="TextBox 4">
            <a:extLst>
              <a:ext uri="{FF2B5EF4-FFF2-40B4-BE49-F238E27FC236}">
                <a16:creationId xmlns:a16="http://schemas.microsoft.com/office/drawing/2014/main" id="{3979CAD2-8965-4B18-6105-40435A99AC7B}"/>
              </a:ext>
            </a:extLst>
          </p:cNvPr>
          <p:cNvSpPr txBox="1"/>
          <p:nvPr/>
        </p:nvSpPr>
        <p:spPr>
          <a:xfrm>
            <a:off x="396240" y="6151542"/>
            <a:ext cx="9403080" cy="369332"/>
          </a:xfrm>
          <a:prstGeom prst="rect">
            <a:avLst/>
          </a:prstGeom>
          <a:noFill/>
        </p:spPr>
        <p:txBody>
          <a:bodyPr wrap="square">
            <a:spAutoFit/>
          </a:bodyPr>
          <a:lstStyle/>
          <a:p>
            <a:r>
              <a:rPr lang="en-GB" i="1" dirty="0">
                <a:latin typeface="DM Sans" pitchFamily="2" charset="77"/>
              </a:rPr>
              <a:t>Should AI tools offer opinions on the morality of public figures?</a:t>
            </a:r>
            <a:endParaRPr lang="en-GB" dirty="0">
              <a:latin typeface="DM Sans" pitchFamily="2" charset="77"/>
            </a:endParaRPr>
          </a:p>
        </p:txBody>
      </p:sp>
      <p:sp>
        <p:nvSpPr>
          <p:cNvPr id="6" name="TextBox 5">
            <a:extLst>
              <a:ext uri="{FF2B5EF4-FFF2-40B4-BE49-F238E27FC236}">
                <a16:creationId xmlns:a16="http://schemas.microsoft.com/office/drawing/2014/main" id="{5269C283-5619-814C-9847-6BF7AF20AFF9}"/>
              </a:ext>
            </a:extLst>
          </p:cNvPr>
          <p:cNvSpPr txBox="1"/>
          <p:nvPr/>
        </p:nvSpPr>
        <p:spPr>
          <a:xfrm>
            <a:off x="11704320" y="0"/>
            <a:ext cx="487680" cy="338554"/>
          </a:xfrm>
          <a:prstGeom prst="rect">
            <a:avLst/>
          </a:prstGeom>
          <a:noFill/>
        </p:spPr>
        <p:txBody>
          <a:bodyPr wrap="square">
            <a:spAutoFit/>
          </a:bodyPr>
          <a:lstStyle/>
          <a:p>
            <a:r>
              <a:rPr lang="en-GB" sz="1600" dirty="0">
                <a:latin typeface="DM Sans" pitchFamily="2" charset="77"/>
              </a:rPr>
              <a:t>43</a:t>
            </a:r>
          </a:p>
        </p:txBody>
      </p:sp>
      <p:sp>
        <p:nvSpPr>
          <p:cNvPr id="2" name="TextBox 1">
            <a:extLst>
              <a:ext uri="{FF2B5EF4-FFF2-40B4-BE49-F238E27FC236}">
                <a16:creationId xmlns:a16="http://schemas.microsoft.com/office/drawing/2014/main" id="{FDD1CE15-82E6-8FC7-62BE-F4DD45D97784}"/>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3933643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lock face plus">
            <a:extLst>
              <a:ext uri="{FF2B5EF4-FFF2-40B4-BE49-F238E27FC236}">
                <a16:creationId xmlns:a16="http://schemas.microsoft.com/office/drawing/2014/main" id="{FB1F02FC-4DD3-FDF6-4C6E-50B9F11D7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280" y="335280"/>
            <a:ext cx="5577840" cy="5730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3F926B-5395-417C-A601-D2E80E1265C1}"/>
              </a:ext>
            </a:extLst>
          </p:cNvPr>
          <p:cNvSpPr txBox="1"/>
          <p:nvPr/>
        </p:nvSpPr>
        <p:spPr>
          <a:xfrm>
            <a:off x="350520" y="554058"/>
            <a:ext cx="5745480" cy="3438822"/>
          </a:xfrm>
          <a:prstGeom prst="rect">
            <a:avLst/>
          </a:prstGeom>
          <a:noFill/>
        </p:spPr>
        <p:txBody>
          <a:bodyPr wrap="square">
            <a:spAutoFit/>
          </a:bodyPr>
          <a:lstStyle/>
          <a:p>
            <a:r>
              <a:rPr lang="en-GB" b="1" dirty="0">
                <a:latin typeface="DM Sans" pitchFamily="2" charset="77"/>
              </a:rPr>
              <a:t>4.6  Pace of Change</a:t>
            </a:r>
          </a:p>
          <a:p>
            <a:endParaRPr lang="en-GB" b="1" dirty="0">
              <a:latin typeface="DM Sans" pitchFamily="2" charset="77"/>
            </a:endParaRPr>
          </a:p>
          <a:p>
            <a:r>
              <a:rPr lang="en-GB" dirty="0">
                <a:latin typeface="DM Sans" pitchFamily="2" charset="77"/>
              </a:rPr>
              <a:t>One immediate danger of AI is that the pace of change is ever accelerating. </a:t>
            </a:r>
          </a:p>
          <a:p>
            <a:endParaRPr lang="en-GB" dirty="0">
              <a:latin typeface="DM Sans" pitchFamily="2" charset="77"/>
            </a:endParaRPr>
          </a:p>
          <a:p>
            <a:r>
              <a:rPr lang="en-GB" dirty="0">
                <a:latin typeface="DM Sans" pitchFamily="2" charset="77"/>
              </a:rPr>
              <a:t>Soon, to an advanced AI, our speed of thought and conversation will be as we relate to a tree. </a:t>
            </a:r>
          </a:p>
          <a:p>
            <a:endParaRPr lang="en-GB" dirty="0">
              <a:latin typeface="DM Sans" pitchFamily="2" charset="77"/>
            </a:endParaRPr>
          </a:p>
          <a:p>
            <a:r>
              <a:rPr lang="en-GB" dirty="0">
                <a:latin typeface="DM Sans" pitchFamily="2" charset="77"/>
              </a:rPr>
              <a:t>We know that it is growing and changing but at such a glacial pace it hardly matters to us.  AI may start to act so fast that we cannot even understand what is happening.</a:t>
            </a:r>
          </a:p>
        </p:txBody>
      </p:sp>
      <p:sp>
        <p:nvSpPr>
          <p:cNvPr id="5" name="TextBox 4">
            <a:extLst>
              <a:ext uri="{FF2B5EF4-FFF2-40B4-BE49-F238E27FC236}">
                <a16:creationId xmlns:a16="http://schemas.microsoft.com/office/drawing/2014/main" id="{C841D21A-6E56-210A-7F27-036902FEECCF}"/>
              </a:ext>
            </a:extLst>
          </p:cNvPr>
          <p:cNvSpPr txBox="1"/>
          <p:nvPr/>
        </p:nvSpPr>
        <p:spPr>
          <a:xfrm>
            <a:off x="563880" y="6182022"/>
            <a:ext cx="6096000" cy="369332"/>
          </a:xfrm>
          <a:prstGeom prst="rect">
            <a:avLst/>
          </a:prstGeom>
          <a:noFill/>
        </p:spPr>
        <p:txBody>
          <a:bodyPr wrap="square">
            <a:spAutoFit/>
          </a:bodyPr>
          <a:lstStyle/>
          <a:p>
            <a:r>
              <a:rPr lang="en-GB" i="1" dirty="0">
                <a:latin typeface="DM Sans" pitchFamily="2" charset="77"/>
              </a:rPr>
              <a:t>Does it matter if we don't know what AI is doing?</a:t>
            </a:r>
            <a:endParaRPr lang="en-GB" dirty="0">
              <a:latin typeface="DM Sans" pitchFamily="2" charset="77"/>
            </a:endParaRPr>
          </a:p>
        </p:txBody>
      </p:sp>
      <p:sp>
        <p:nvSpPr>
          <p:cNvPr id="6" name="TextBox 5">
            <a:extLst>
              <a:ext uri="{FF2B5EF4-FFF2-40B4-BE49-F238E27FC236}">
                <a16:creationId xmlns:a16="http://schemas.microsoft.com/office/drawing/2014/main" id="{F67151DD-11CC-9319-3DA2-A939E9D53904}"/>
              </a:ext>
            </a:extLst>
          </p:cNvPr>
          <p:cNvSpPr txBox="1"/>
          <p:nvPr/>
        </p:nvSpPr>
        <p:spPr>
          <a:xfrm>
            <a:off x="11719560" y="0"/>
            <a:ext cx="472440" cy="338554"/>
          </a:xfrm>
          <a:prstGeom prst="rect">
            <a:avLst/>
          </a:prstGeom>
          <a:noFill/>
        </p:spPr>
        <p:txBody>
          <a:bodyPr wrap="square">
            <a:spAutoFit/>
          </a:bodyPr>
          <a:lstStyle/>
          <a:p>
            <a:r>
              <a:rPr lang="en-GB" sz="1600" dirty="0">
                <a:latin typeface="DM Sans" pitchFamily="2" charset="77"/>
              </a:rPr>
              <a:t>44</a:t>
            </a:r>
          </a:p>
        </p:txBody>
      </p:sp>
      <p:sp>
        <p:nvSpPr>
          <p:cNvPr id="2" name="TextBox 1">
            <a:extLst>
              <a:ext uri="{FF2B5EF4-FFF2-40B4-BE49-F238E27FC236}">
                <a16:creationId xmlns:a16="http://schemas.microsoft.com/office/drawing/2014/main" id="{D264CF34-3CF7-C949-AA54-1BB911FB60BD}"/>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2695705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lder person">
            <a:extLst>
              <a:ext uri="{FF2B5EF4-FFF2-40B4-BE49-F238E27FC236}">
                <a16:creationId xmlns:a16="http://schemas.microsoft.com/office/drawing/2014/main" id="{AB996A4D-15C5-D2A7-7DE6-DCE094929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040" y="304800"/>
            <a:ext cx="5516880" cy="5623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EDC613-B571-DB36-D2BB-B9F05AC692D1}"/>
              </a:ext>
            </a:extLst>
          </p:cNvPr>
          <p:cNvSpPr txBox="1"/>
          <p:nvPr/>
        </p:nvSpPr>
        <p:spPr>
          <a:xfrm>
            <a:off x="350520" y="561737"/>
            <a:ext cx="5745480" cy="4223623"/>
          </a:xfrm>
          <a:prstGeom prst="rect">
            <a:avLst/>
          </a:prstGeom>
          <a:noFill/>
        </p:spPr>
        <p:txBody>
          <a:bodyPr wrap="square">
            <a:spAutoFit/>
          </a:bodyPr>
          <a:lstStyle/>
          <a:p>
            <a:r>
              <a:rPr lang="en-GB" b="1" dirty="0">
                <a:latin typeface="DM Sans" pitchFamily="2" charset="77"/>
              </a:rPr>
              <a:t>4.7  Ethics of Longevity</a:t>
            </a:r>
          </a:p>
          <a:p>
            <a:endParaRPr lang="en-GB" b="1" dirty="0">
              <a:latin typeface="DM Sans" pitchFamily="2" charset="77"/>
            </a:endParaRPr>
          </a:p>
          <a:p>
            <a:r>
              <a:rPr lang="en-GB" dirty="0">
                <a:latin typeface="DM Sans" pitchFamily="2" charset="77"/>
              </a:rPr>
              <a:t>There is a very real chance that before too long people may be able to reach "Longevity Escape Velocity" which is when one's life expectancy increases by more than one year for every year they live.</a:t>
            </a:r>
          </a:p>
          <a:p>
            <a:endParaRPr lang="en-GB" dirty="0">
              <a:latin typeface="DM Sans" pitchFamily="2" charset="77"/>
            </a:endParaRPr>
          </a:p>
          <a:p>
            <a:r>
              <a:rPr lang="en-GB" dirty="0">
                <a:latin typeface="DM Sans" pitchFamily="2" charset="77"/>
              </a:rPr>
              <a:t>That also assumes that age and bad health are no longer an automatic association. yet is there something wrong with living for a long time - say 500 years?</a:t>
            </a:r>
          </a:p>
          <a:p>
            <a:endParaRPr lang="en-GB" dirty="0">
              <a:latin typeface="DM Sans" pitchFamily="2" charset="77"/>
            </a:endParaRPr>
          </a:p>
          <a:p>
            <a:r>
              <a:rPr lang="en-GB" dirty="0">
                <a:latin typeface="DM Sans" pitchFamily="2" charset="77"/>
              </a:rPr>
              <a:t>Many people seem to think so because of environmental or other grounds.</a:t>
            </a:r>
          </a:p>
        </p:txBody>
      </p:sp>
      <p:sp>
        <p:nvSpPr>
          <p:cNvPr id="5" name="TextBox 4">
            <a:extLst>
              <a:ext uri="{FF2B5EF4-FFF2-40B4-BE49-F238E27FC236}">
                <a16:creationId xmlns:a16="http://schemas.microsoft.com/office/drawing/2014/main" id="{45AA54BD-1A9B-1C5F-EFCF-28A40FB2773F}"/>
              </a:ext>
            </a:extLst>
          </p:cNvPr>
          <p:cNvSpPr txBox="1"/>
          <p:nvPr/>
        </p:nvSpPr>
        <p:spPr>
          <a:xfrm>
            <a:off x="533400" y="6183868"/>
            <a:ext cx="6096000" cy="369332"/>
          </a:xfrm>
          <a:prstGeom prst="rect">
            <a:avLst/>
          </a:prstGeom>
          <a:noFill/>
        </p:spPr>
        <p:txBody>
          <a:bodyPr wrap="square">
            <a:spAutoFit/>
          </a:bodyPr>
          <a:lstStyle/>
          <a:p>
            <a:r>
              <a:rPr lang="en-GB" i="1" dirty="0">
                <a:latin typeface="DM Sans" pitchFamily="2" charset="77"/>
              </a:rPr>
              <a:t>Can the planet support a lot more people?</a:t>
            </a:r>
            <a:endParaRPr lang="en-GB" dirty="0">
              <a:latin typeface="DM Sans" pitchFamily="2" charset="77"/>
            </a:endParaRPr>
          </a:p>
        </p:txBody>
      </p:sp>
      <p:sp>
        <p:nvSpPr>
          <p:cNvPr id="6" name="TextBox 5">
            <a:extLst>
              <a:ext uri="{FF2B5EF4-FFF2-40B4-BE49-F238E27FC236}">
                <a16:creationId xmlns:a16="http://schemas.microsoft.com/office/drawing/2014/main" id="{B4FBA91E-2498-4870-B996-98E3B30E818B}"/>
              </a:ext>
            </a:extLst>
          </p:cNvPr>
          <p:cNvSpPr txBox="1"/>
          <p:nvPr/>
        </p:nvSpPr>
        <p:spPr>
          <a:xfrm>
            <a:off x="11673840" y="0"/>
            <a:ext cx="518160" cy="338554"/>
          </a:xfrm>
          <a:prstGeom prst="rect">
            <a:avLst/>
          </a:prstGeom>
          <a:noFill/>
        </p:spPr>
        <p:txBody>
          <a:bodyPr wrap="square">
            <a:spAutoFit/>
          </a:bodyPr>
          <a:lstStyle/>
          <a:p>
            <a:r>
              <a:rPr lang="en-GB" sz="1600" dirty="0">
                <a:latin typeface="DM Sans" pitchFamily="2" charset="77"/>
              </a:rPr>
              <a:t>45</a:t>
            </a:r>
          </a:p>
        </p:txBody>
      </p:sp>
      <p:sp>
        <p:nvSpPr>
          <p:cNvPr id="2" name="TextBox 1">
            <a:extLst>
              <a:ext uri="{FF2B5EF4-FFF2-40B4-BE49-F238E27FC236}">
                <a16:creationId xmlns:a16="http://schemas.microsoft.com/office/drawing/2014/main" id="{77CAFEC8-C39F-DBF6-FDFD-54326B2B40E1}"/>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2955637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artoon deep fake">
            <a:extLst>
              <a:ext uri="{FF2B5EF4-FFF2-40B4-BE49-F238E27FC236}">
                <a16:creationId xmlns:a16="http://schemas.microsoft.com/office/drawing/2014/main" id="{EC40CB4B-C83B-56FD-61C7-DC8854FBE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50520"/>
            <a:ext cx="5105400" cy="5532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4AFBFB-3186-8336-7AE5-5803D2D7CAC7}"/>
              </a:ext>
            </a:extLst>
          </p:cNvPr>
          <p:cNvSpPr txBox="1"/>
          <p:nvPr/>
        </p:nvSpPr>
        <p:spPr>
          <a:xfrm>
            <a:off x="335280" y="561737"/>
            <a:ext cx="5760720" cy="4269343"/>
          </a:xfrm>
          <a:prstGeom prst="rect">
            <a:avLst/>
          </a:prstGeom>
          <a:noFill/>
        </p:spPr>
        <p:txBody>
          <a:bodyPr wrap="square">
            <a:spAutoFit/>
          </a:bodyPr>
          <a:lstStyle/>
          <a:p>
            <a:r>
              <a:rPr lang="en-GB" b="1" dirty="0">
                <a:latin typeface="DM Sans" pitchFamily="2" charset="77"/>
              </a:rPr>
              <a:t>4.8  Deep Fakes and Deception</a:t>
            </a:r>
          </a:p>
          <a:p>
            <a:endParaRPr lang="en-GB" b="1" dirty="0">
              <a:latin typeface="DM Sans" pitchFamily="2" charset="77"/>
            </a:endParaRPr>
          </a:p>
          <a:p>
            <a:r>
              <a:rPr lang="en-GB" dirty="0">
                <a:latin typeface="DM Sans" pitchFamily="2" charset="77"/>
              </a:rPr>
              <a:t>AI can easily take a still picture of a person from any source and convert it into a video image lip-synched to any audio source. </a:t>
            </a:r>
          </a:p>
          <a:p>
            <a:endParaRPr lang="en-GB" dirty="0">
              <a:latin typeface="DM Sans" pitchFamily="2" charset="77"/>
            </a:endParaRPr>
          </a:p>
          <a:p>
            <a:r>
              <a:rPr lang="en-GB" dirty="0">
                <a:latin typeface="DM Sans" pitchFamily="2" charset="77"/>
              </a:rPr>
              <a:t>It takes only a very small audio sample to effectively capture a voice.</a:t>
            </a:r>
          </a:p>
          <a:p>
            <a:endParaRPr lang="en-GB" dirty="0">
              <a:latin typeface="DM Sans" pitchFamily="2" charset="77"/>
            </a:endParaRPr>
          </a:p>
          <a:p>
            <a:r>
              <a:rPr lang="en-GB" dirty="0">
                <a:latin typeface="DM Sans" pitchFamily="2" charset="77"/>
              </a:rPr>
              <a:t>This means that a convincing video can easily be put together having any person saying anything the creator wants.  Many of these tools are available for free or minimal cost to any user. </a:t>
            </a:r>
          </a:p>
          <a:p>
            <a:endParaRPr lang="en-GB" dirty="0">
              <a:latin typeface="DM Sans" pitchFamily="2" charset="77"/>
            </a:endParaRPr>
          </a:p>
          <a:p>
            <a:r>
              <a:rPr lang="en-GB" dirty="0">
                <a:latin typeface="DM Sans" pitchFamily="2" charset="77"/>
              </a:rPr>
              <a:t>Creating deep fakes is no longer a specialist skill.</a:t>
            </a:r>
          </a:p>
        </p:txBody>
      </p:sp>
      <p:sp>
        <p:nvSpPr>
          <p:cNvPr id="5" name="TextBox 4">
            <a:extLst>
              <a:ext uri="{FF2B5EF4-FFF2-40B4-BE49-F238E27FC236}">
                <a16:creationId xmlns:a16="http://schemas.microsoft.com/office/drawing/2014/main" id="{B3EDBA46-CF99-1634-C6B9-049D47128BC7}"/>
              </a:ext>
            </a:extLst>
          </p:cNvPr>
          <p:cNvSpPr txBox="1"/>
          <p:nvPr/>
        </p:nvSpPr>
        <p:spPr>
          <a:xfrm>
            <a:off x="304800" y="6128623"/>
            <a:ext cx="10439400" cy="369332"/>
          </a:xfrm>
          <a:prstGeom prst="rect">
            <a:avLst/>
          </a:prstGeom>
          <a:noFill/>
        </p:spPr>
        <p:txBody>
          <a:bodyPr wrap="square">
            <a:spAutoFit/>
          </a:bodyPr>
          <a:lstStyle/>
          <a:p>
            <a:r>
              <a:rPr lang="en-GB" i="1" dirty="0">
                <a:latin typeface="DM Sans" pitchFamily="2" charset="77"/>
              </a:rPr>
              <a:t>Beware 'family member in peril, send money' scams. Agree a family code word as a protection</a:t>
            </a:r>
            <a:r>
              <a:rPr lang="en-GB" i="1" dirty="0"/>
              <a:t>.</a:t>
            </a:r>
            <a:endParaRPr lang="en-GB" dirty="0"/>
          </a:p>
        </p:txBody>
      </p:sp>
      <p:sp>
        <p:nvSpPr>
          <p:cNvPr id="6" name="TextBox 5">
            <a:extLst>
              <a:ext uri="{FF2B5EF4-FFF2-40B4-BE49-F238E27FC236}">
                <a16:creationId xmlns:a16="http://schemas.microsoft.com/office/drawing/2014/main" id="{3024FEA8-774D-8DC5-2DFD-C612E3408936}"/>
              </a:ext>
            </a:extLst>
          </p:cNvPr>
          <p:cNvSpPr txBox="1"/>
          <p:nvPr/>
        </p:nvSpPr>
        <p:spPr>
          <a:xfrm>
            <a:off x="11719560" y="0"/>
            <a:ext cx="472440" cy="338554"/>
          </a:xfrm>
          <a:prstGeom prst="rect">
            <a:avLst/>
          </a:prstGeom>
          <a:noFill/>
        </p:spPr>
        <p:txBody>
          <a:bodyPr wrap="square">
            <a:spAutoFit/>
          </a:bodyPr>
          <a:lstStyle/>
          <a:p>
            <a:r>
              <a:rPr lang="en-GB" sz="1600" dirty="0">
                <a:latin typeface="DM Sans" pitchFamily="2" charset="77"/>
              </a:rPr>
              <a:t>46</a:t>
            </a:r>
          </a:p>
        </p:txBody>
      </p:sp>
      <p:sp>
        <p:nvSpPr>
          <p:cNvPr id="2" name="TextBox 1">
            <a:extLst>
              <a:ext uri="{FF2B5EF4-FFF2-40B4-BE49-F238E27FC236}">
                <a16:creationId xmlns:a16="http://schemas.microsoft.com/office/drawing/2014/main" id="{ECDFC8A2-5391-F64A-43EB-CF9236C739B2}"/>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2998600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nvironmental peril image">
            <a:extLst>
              <a:ext uri="{FF2B5EF4-FFF2-40B4-BE49-F238E27FC236}">
                <a16:creationId xmlns:a16="http://schemas.microsoft.com/office/drawing/2014/main" id="{C8F67FA5-D18E-11D9-C2E1-8F1FB7C17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20040"/>
            <a:ext cx="5364480" cy="5364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E4F7DF-D8B8-17C1-C35B-F28BDF1AEAC2}"/>
              </a:ext>
            </a:extLst>
          </p:cNvPr>
          <p:cNvSpPr txBox="1"/>
          <p:nvPr/>
        </p:nvSpPr>
        <p:spPr>
          <a:xfrm>
            <a:off x="365760" y="556736"/>
            <a:ext cx="5730240" cy="2872264"/>
          </a:xfrm>
          <a:prstGeom prst="rect">
            <a:avLst/>
          </a:prstGeom>
          <a:noFill/>
        </p:spPr>
        <p:txBody>
          <a:bodyPr wrap="square">
            <a:spAutoFit/>
          </a:bodyPr>
          <a:lstStyle/>
          <a:p>
            <a:r>
              <a:rPr lang="en-GB" b="1" dirty="0">
                <a:latin typeface="DM Sans" pitchFamily="2" charset="77"/>
              </a:rPr>
              <a:t>4.9  Environmental costs of AI</a:t>
            </a:r>
          </a:p>
          <a:p>
            <a:endParaRPr lang="en-GB" b="1" dirty="0">
              <a:latin typeface="DM Sans" pitchFamily="2" charset="77"/>
            </a:endParaRPr>
          </a:p>
          <a:p>
            <a:r>
              <a:rPr lang="en-GB" dirty="0">
                <a:latin typeface="DM Sans" pitchFamily="2" charset="77"/>
              </a:rPr>
              <a:t>The creation of powerful AI models takes a huge amount of electricity.</a:t>
            </a:r>
          </a:p>
          <a:p>
            <a:endParaRPr lang="en-GB" dirty="0">
              <a:latin typeface="DM Sans" pitchFamily="2" charset="77"/>
            </a:endParaRPr>
          </a:p>
          <a:p>
            <a:r>
              <a:rPr lang="en-GB" dirty="0">
                <a:latin typeface="DM Sans" pitchFamily="2" charset="77"/>
              </a:rPr>
              <a:t>Some providers are seriously considering commissioning nuclear power stations. </a:t>
            </a:r>
          </a:p>
          <a:p>
            <a:endParaRPr lang="en-GB" dirty="0">
              <a:latin typeface="DM Sans" pitchFamily="2" charset="77"/>
            </a:endParaRPr>
          </a:p>
          <a:p>
            <a:r>
              <a:rPr lang="en-GB" dirty="0">
                <a:latin typeface="DM Sans" pitchFamily="2" charset="77"/>
              </a:rPr>
              <a:t>Many people are concerned with the environmental costs.</a:t>
            </a:r>
          </a:p>
        </p:txBody>
      </p:sp>
      <p:sp>
        <p:nvSpPr>
          <p:cNvPr id="5" name="TextBox 4">
            <a:extLst>
              <a:ext uri="{FF2B5EF4-FFF2-40B4-BE49-F238E27FC236}">
                <a16:creationId xmlns:a16="http://schemas.microsoft.com/office/drawing/2014/main" id="{E7FC5F0F-ABB9-0B19-C8CE-CC16786C8BCD}"/>
              </a:ext>
            </a:extLst>
          </p:cNvPr>
          <p:cNvSpPr txBox="1"/>
          <p:nvPr/>
        </p:nvSpPr>
        <p:spPr>
          <a:xfrm>
            <a:off x="457200" y="5887104"/>
            <a:ext cx="11049000" cy="646331"/>
          </a:xfrm>
          <a:prstGeom prst="rect">
            <a:avLst/>
          </a:prstGeom>
          <a:noFill/>
        </p:spPr>
        <p:txBody>
          <a:bodyPr wrap="square">
            <a:spAutoFit/>
          </a:bodyPr>
          <a:lstStyle/>
          <a:p>
            <a:r>
              <a:rPr lang="en-GB" i="1" dirty="0">
                <a:latin typeface="DM Sans" pitchFamily="2" charset="77"/>
              </a:rPr>
              <a:t>Actually using AI tools does not take much power, so you are not contributing directly to the problem when you use AI tools!</a:t>
            </a:r>
            <a:endParaRPr lang="en-GB" dirty="0">
              <a:latin typeface="DM Sans" pitchFamily="2" charset="77"/>
            </a:endParaRPr>
          </a:p>
        </p:txBody>
      </p:sp>
      <p:sp>
        <p:nvSpPr>
          <p:cNvPr id="6" name="TextBox 5">
            <a:extLst>
              <a:ext uri="{FF2B5EF4-FFF2-40B4-BE49-F238E27FC236}">
                <a16:creationId xmlns:a16="http://schemas.microsoft.com/office/drawing/2014/main" id="{63A51CEE-B1DE-98AD-6FE2-91C83F6E77DB}"/>
              </a:ext>
            </a:extLst>
          </p:cNvPr>
          <p:cNvSpPr txBox="1"/>
          <p:nvPr/>
        </p:nvSpPr>
        <p:spPr>
          <a:xfrm>
            <a:off x="11750040" y="0"/>
            <a:ext cx="441960" cy="338554"/>
          </a:xfrm>
          <a:prstGeom prst="rect">
            <a:avLst/>
          </a:prstGeom>
          <a:noFill/>
        </p:spPr>
        <p:txBody>
          <a:bodyPr wrap="square">
            <a:spAutoFit/>
          </a:bodyPr>
          <a:lstStyle/>
          <a:p>
            <a:r>
              <a:rPr lang="en-GB" sz="1600" dirty="0">
                <a:latin typeface="DM Sans" pitchFamily="2" charset="77"/>
              </a:rPr>
              <a:t>47</a:t>
            </a:r>
          </a:p>
        </p:txBody>
      </p:sp>
      <p:sp>
        <p:nvSpPr>
          <p:cNvPr id="2" name="TextBox 1">
            <a:extLst>
              <a:ext uri="{FF2B5EF4-FFF2-40B4-BE49-F238E27FC236}">
                <a16:creationId xmlns:a16="http://schemas.microsoft.com/office/drawing/2014/main" id="{C447A654-AA16-67FB-0895-9117B45FC283}"/>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1727537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artoon robots in meeting">
            <a:extLst>
              <a:ext uri="{FF2B5EF4-FFF2-40B4-BE49-F238E27FC236}">
                <a16:creationId xmlns:a16="http://schemas.microsoft.com/office/drawing/2014/main" id="{07DF043C-00E6-C790-E519-2ED18F99D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840" y="365760"/>
            <a:ext cx="5196840" cy="5196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439AB8-6E91-F729-54DE-7A790CA15DC7}"/>
              </a:ext>
            </a:extLst>
          </p:cNvPr>
          <p:cNvSpPr txBox="1"/>
          <p:nvPr/>
        </p:nvSpPr>
        <p:spPr>
          <a:xfrm>
            <a:off x="350520" y="563880"/>
            <a:ext cx="5745480" cy="3139321"/>
          </a:xfrm>
          <a:prstGeom prst="rect">
            <a:avLst/>
          </a:prstGeom>
          <a:noFill/>
        </p:spPr>
        <p:txBody>
          <a:bodyPr wrap="square">
            <a:spAutoFit/>
          </a:bodyPr>
          <a:lstStyle/>
          <a:p>
            <a:r>
              <a:rPr lang="en-GB" b="1" dirty="0">
                <a:latin typeface="DM Sans" pitchFamily="2" charset="77"/>
              </a:rPr>
              <a:t>4.10  Ethics of AI Decision Making</a:t>
            </a:r>
          </a:p>
          <a:p>
            <a:endParaRPr lang="en-GB" b="1" dirty="0">
              <a:latin typeface="DM Sans" pitchFamily="2" charset="77"/>
            </a:endParaRPr>
          </a:p>
          <a:p>
            <a:r>
              <a:rPr lang="en-GB" dirty="0">
                <a:latin typeface="DM Sans" pitchFamily="2" charset="77"/>
              </a:rPr>
              <a:t>Ultimately it will come down to a simple question.</a:t>
            </a:r>
          </a:p>
          <a:p>
            <a:endParaRPr lang="en-GB" dirty="0">
              <a:latin typeface="DM Sans" pitchFamily="2" charset="77"/>
            </a:endParaRPr>
          </a:p>
          <a:p>
            <a:r>
              <a:rPr lang="en-GB" dirty="0">
                <a:latin typeface="DM Sans" pitchFamily="2" charset="77"/>
              </a:rPr>
              <a:t>When AI is smarter and more capable than us, will we be content to have it run the planet. </a:t>
            </a:r>
          </a:p>
          <a:p>
            <a:endParaRPr lang="en-GB" dirty="0">
              <a:latin typeface="DM Sans" pitchFamily="2" charset="77"/>
            </a:endParaRPr>
          </a:p>
          <a:p>
            <a:r>
              <a:rPr lang="en-GB" dirty="0">
                <a:latin typeface="DM Sans" pitchFamily="2" charset="77"/>
              </a:rPr>
              <a:t>Iain M. Banks wrote the Culture Series of novels about such a universe, and Elon Musk often refers to it as being the best description of the coming world ...</a:t>
            </a:r>
          </a:p>
        </p:txBody>
      </p:sp>
      <p:sp>
        <p:nvSpPr>
          <p:cNvPr id="5" name="TextBox 4">
            <a:extLst>
              <a:ext uri="{FF2B5EF4-FFF2-40B4-BE49-F238E27FC236}">
                <a16:creationId xmlns:a16="http://schemas.microsoft.com/office/drawing/2014/main" id="{04BBFA86-30D4-CEBE-61F7-413B8321E074}"/>
              </a:ext>
            </a:extLst>
          </p:cNvPr>
          <p:cNvSpPr txBox="1"/>
          <p:nvPr/>
        </p:nvSpPr>
        <p:spPr>
          <a:xfrm>
            <a:off x="457200" y="5987534"/>
            <a:ext cx="9829800" cy="369332"/>
          </a:xfrm>
          <a:prstGeom prst="rect">
            <a:avLst/>
          </a:prstGeom>
          <a:noFill/>
        </p:spPr>
        <p:txBody>
          <a:bodyPr wrap="square">
            <a:spAutoFit/>
          </a:bodyPr>
          <a:lstStyle/>
          <a:p>
            <a:r>
              <a:rPr lang="en-GB" i="1" dirty="0">
                <a:latin typeface="DM Sans" pitchFamily="2" charset="77"/>
              </a:rPr>
              <a:t>Would you be happy to be only the second most intelligent 'species' on the planet?</a:t>
            </a:r>
            <a:endParaRPr lang="en-GB" dirty="0">
              <a:latin typeface="DM Sans" pitchFamily="2" charset="77"/>
            </a:endParaRPr>
          </a:p>
        </p:txBody>
      </p:sp>
      <p:sp>
        <p:nvSpPr>
          <p:cNvPr id="6" name="TextBox 5">
            <a:extLst>
              <a:ext uri="{FF2B5EF4-FFF2-40B4-BE49-F238E27FC236}">
                <a16:creationId xmlns:a16="http://schemas.microsoft.com/office/drawing/2014/main" id="{B4251BBF-226B-B37B-3820-6ACAD6D16D10}"/>
              </a:ext>
            </a:extLst>
          </p:cNvPr>
          <p:cNvSpPr txBox="1"/>
          <p:nvPr/>
        </p:nvSpPr>
        <p:spPr>
          <a:xfrm>
            <a:off x="11673840" y="0"/>
            <a:ext cx="518160" cy="338554"/>
          </a:xfrm>
          <a:prstGeom prst="rect">
            <a:avLst/>
          </a:prstGeom>
          <a:noFill/>
        </p:spPr>
        <p:txBody>
          <a:bodyPr wrap="square">
            <a:spAutoFit/>
          </a:bodyPr>
          <a:lstStyle/>
          <a:p>
            <a:r>
              <a:rPr lang="en-GB" sz="1600" dirty="0">
                <a:latin typeface="DM Sans" pitchFamily="2" charset="77"/>
              </a:rPr>
              <a:t>48</a:t>
            </a:r>
          </a:p>
        </p:txBody>
      </p:sp>
      <p:sp>
        <p:nvSpPr>
          <p:cNvPr id="2" name="TextBox 1">
            <a:extLst>
              <a:ext uri="{FF2B5EF4-FFF2-40B4-BE49-F238E27FC236}">
                <a16:creationId xmlns:a16="http://schemas.microsoft.com/office/drawing/2014/main" id="{4A0C4C40-AB77-ECF0-2D1E-198579DFD665}"/>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221019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ld typewriters">
            <a:extLst>
              <a:ext uri="{FF2B5EF4-FFF2-40B4-BE49-F238E27FC236}">
                <a16:creationId xmlns:a16="http://schemas.microsoft.com/office/drawing/2014/main" id="{6818A807-C47E-DDCB-5FE8-5C1EBABD4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642" y="800100"/>
            <a:ext cx="4680757" cy="4680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A6B500-8E5B-04F1-884D-F532432D9CCF}"/>
              </a:ext>
            </a:extLst>
          </p:cNvPr>
          <p:cNvSpPr txBox="1"/>
          <p:nvPr/>
        </p:nvSpPr>
        <p:spPr>
          <a:xfrm>
            <a:off x="381000" y="563881"/>
            <a:ext cx="5715000" cy="3169920"/>
          </a:xfrm>
          <a:prstGeom prst="rect">
            <a:avLst/>
          </a:prstGeom>
          <a:noFill/>
        </p:spPr>
        <p:txBody>
          <a:bodyPr wrap="square">
            <a:spAutoFit/>
          </a:bodyPr>
          <a:lstStyle/>
          <a:p>
            <a:r>
              <a:rPr lang="en-GB" sz="2000" b="1" dirty="0">
                <a:latin typeface="DM Sans" pitchFamily="2" charset="77"/>
              </a:rPr>
              <a:t>1.2  Typewriters to Word Processing</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Up to the 1980s and beyond many large companies had a 'typing pool' where employees (usually women) turned handwritten documents into a typed form.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Then typewriters were replaced by Word Processors, then employees got personal computers where they could type their own documents, with local printers.</a:t>
            </a:r>
          </a:p>
        </p:txBody>
      </p:sp>
      <p:sp>
        <p:nvSpPr>
          <p:cNvPr id="5" name="TextBox 4">
            <a:extLst>
              <a:ext uri="{FF2B5EF4-FFF2-40B4-BE49-F238E27FC236}">
                <a16:creationId xmlns:a16="http://schemas.microsoft.com/office/drawing/2014/main" id="{02C3DC23-4886-6745-E007-C0D1E0EA6C98}"/>
              </a:ext>
            </a:extLst>
          </p:cNvPr>
          <p:cNvSpPr txBox="1"/>
          <p:nvPr/>
        </p:nvSpPr>
        <p:spPr>
          <a:xfrm>
            <a:off x="632564" y="6057900"/>
            <a:ext cx="11104323" cy="646331"/>
          </a:xfrm>
          <a:prstGeom prst="rect">
            <a:avLst/>
          </a:prstGeom>
          <a:noFill/>
        </p:spPr>
        <p:txBody>
          <a:bodyPr wrap="square">
            <a:spAutoFit/>
          </a:bodyPr>
          <a:lstStyle/>
          <a:p>
            <a:r>
              <a:rPr lang="en-GB" i="1" dirty="0">
                <a:latin typeface="DM Sans" pitchFamily="2" charset="77"/>
              </a:rPr>
              <a:t>Making documents easier to produce created more documents. Were jobs destroyed or created by the technology here?</a:t>
            </a:r>
            <a:endParaRPr lang="en-GB" dirty="0">
              <a:latin typeface="DM Sans" pitchFamily="2" charset="77"/>
            </a:endParaRPr>
          </a:p>
        </p:txBody>
      </p:sp>
      <p:sp>
        <p:nvSpPr>
          <p:cNvPr id="4" name="TextBox 3">
            <a:extLst>
              <a:ext uri="{FF2B5EF4-FFF2-40B4-BE49-F238E27FC236}">
                <a16:creationId xmlns:a16="http://schemas.microsoft.com/office/drawing/2014/main" id="{4C0AF448-A2AF-8C3A-5CF0-C1BAAF1B46B0}"/>
              </a:ext>
            </a:extLst>
          </p:cNvPr>
          <p:cNvSpPr txBox="1"/>
          <p:nvPr/>
        </p:nvSpPr>
        <p:spPr>
          <a:xfrm>
            <a:off x="9250680" y="6519148"/>
            <a:ext cx="2941519"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6D2A68E9-D962-E679-7DB1-2F60247C2675}"/>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4</a:t>
            </a:r>
          </a:p>
        </p:txBody>
      </p:sp>
    </p:spTree>
    <p:extLst>
      <p:ext uri="{BB962C8B-B14F-4D97-AF65-F5344CB8AC3E}">
        <p14:creationId xmlns:p14="http://schemas.microsoft.com/office/powerpoint/2010/main" val="3574094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FD2B4-4664-B395-36C9-56C028EBC553}"/>
              </a:ext>
            </a:extLst>
          </p:cNvPr>
          <p:cNvSpPr txBox="1"/>
          <p:nvPr/>
        </p:nvSpPr>
        <p:spPr>
          <a:xfrm>
            <a:off x="2880360" y="1767006"/>
            <a:ext cx="6096000" cy="3323987"/>
          </a:xfrm>
          <a:prstGeom prst="rect">
            <a:avLst/>
          </a:prstGeom>
          <a:noFill/>
        </p:spPr>
        <p:txBody>
          <a:bodyPr wrap="square">
            <a:spAutoFit/>
          </a:bodyPr>
          <a:lstStyle/>
          <a:p>
            <a:r>
              <a:rPr lang="en-GB" sz="2400" b="1" dirty="0">
                <a:latin typeface="DM Sans" pitchFamily="2" charset="77"/>
              </a:rPr>
              <a:t>Section 4.	Summary</a:t>
            </a:r>
          </a:p>
          <a:p>
            <a:endParaRPr lang="en-GB" sz="2400" b="1" dirty="0">
              <a:latin typeface="DM Sans" pitchFamily="2" charset="77"/>
            </a:endParaRPr>
          </a:p>
          <a:p>
            <a:pPr marL="285750" indent="-285750">
              <a:buFont typeface="Wingdings" pitchFamily="2" charset="2"/>
              <a:buChar char="v"/>
            </a:pPr>
            <a:r>
              <a:rPr lang="en-GB" dirty="0">
                <a:latin typeface="DM Sans" pitchFamily="2" charset="77"/>
              </a:rPr>
              <a:t>The issues raised above are very difficult and very serious.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They are hardly discussed politically in the UK as yet. It is not clear whether the politicians are intentionally staying away from some of these questions because they do not have any satisfactory answers for us.</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Perhaps those answers do not exist.</a:t>
            </a:r>
          </a:p>
        </p:txBody>
      </p:sp>
      <p:sp>
        <p:nvSpPr>
          <p:cNvPr id="4" name="TextBox 3">
            <a:extLst>
              <a:ext uri="{FF2B5EF4-FFF2-40B4-BE49-F238E27FC236}">
                <a16:creationId xmlns:a16="http://schemas.microsoft.com/office/drawing/2014/main" id="{753E0F9F-5163-6ECF-D289-8CFF26D8C71F}"/>
              </a:ext>
            </a:extLst>
          </p:cNvPr>
          <p:cNvSpPr txBox="1"/>
          <p:nvPr/>
        </p:nvSpPr>
        <p:spPr>
          <a:xfrm>
            <a:off x="11719560" y="0"/>
            <a:ext cx="472440" cy="338554"/>
          </a:xfrm>
          <a:prstGeom prst="rect">
            <a:avLst/>
          </a:prstGeom>
          <a:noFill/>
        </p:spPr>
        <p:txBody>
          <a:bodyPr wrap="square">
            <a:spAutoFit/>
          </a:bodyPr>
          <a:lstStyle/>
          <a:p>
            <a:r>
              <a:rPr lang="en-GB" sz="1600">
                <a:latin typeface="DM Sans" pitchFamily="2" charset="77"/>
              </a:rPr>
              <a:t>49</a:t>
            </a:r>
            <a:endParaRPr lang="en-GB" sz="1600" dirty="0">
              <a:latin typeface="DM Sans" pitchFamily="2" charset="77"/>
            </a:endParaRPr>
          </a:p>
        </p:txBody>
      </p:sp>
      <p:sp>
        <p:nvSpPr>
          <p:cNvPr id="2" name="TextBox 1">
            <a:extLst>
              <a:ext uri="{FF2B5EF4-FFF2-40B4-BE49-F238E27FC236}">
                <a16:creationId xmlns:a16="http://schemas.microsoft.com/office/drawing/2014/main" id="{0407B8BC-AABA-AB6A-E0B3-87E04C49B7DC}"/>
              </a:ext>
            </a:extLst>
          </p:cNvPr>
          <p:cNvSpPr txBox="1"/>
          <p:nvPr/>
        </p:nvSpPr>
        <p:spPr>
          <a:xfrm>
            <a:off x="9265920" y="6519148"/>
            <a:ext cx="2926080" cy="369332"/>
          </a:xfrm>
          <a:prstGeom prst="rect">
            <a:avLst/>
          </a:prstGeom>
          <a:noFill/>
        </p:spPr>
        <p:txBody>
          <a:bodyPr wrap="square">
            <a:spAutoFit/>
          </a:bodyPr>
          <a:lstStyle/>
          <a:p>
            <a:r>
              <a:rPr lang="en-GB" dirty="0"/>
              <a:t>- Sect. 4 – Ethics &amp; Dangers</a:t>
            </a:r>
          </a:p>
        </p:txBody>
      </p:sp>
    </p:spTree>
    <p:extLst>
      <p:ext uri="{BB962C8B-B14F-4D97-AF65-F5344CB8AC3E}">
        <p14:creationId xmlns:p14="http://schemas.microsoft.com/office/powerpoint/2010/main" val="136452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ld records">
            <a:extLst>
              <a:ext uri="{FF2B5EF4-FFF2-40B4-BE49-F238E27FC236}">
                <a16:creationId xmlns:a16="http://schemas.microsoft.com/office/drawing/2014/main" id="{41403C47-C255-E237-550D-164CB7C06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120" y="768096"/>
            <a:ext cx="4770120" cy="5010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CC787E-FED5-308F-A259-1170A2B0FDF7}"/>
              </a:ext>
            </a:extLst>
          </p:cNvPr>
          <p:cNvSpPr txBox="1"/>
          <p:nvPr/>
        </p:nvSpPr>
        <p:spPr>
          <a:xfrm>
            <a:off x="289560" y="563881"/>
            <a:ext cx="5806440" cy="3212772"/>
          </a:xfrm>
          <a:prstGeom prst="rect">
            <a:avLst/>
          </a:prstGeom>
          <a:noFill/>
        </p:spPr>
        <p:txBody>
          <a:bodyPr wrap="square">
            <a:spAutoFit/>
          </a:bodyPr>
          <a:lstStyle/>
          <a:p>
            <a:r>
              <a:rPr lang="en-GB" sz="2000" b="1" dirty="0">
                <a:latin typeface="DM Sans" pitchFamily="2" charset="77"/>
              </a:rPr>
              <a:t>1.3  Vinyl Records to CDs to Online</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Teenagers used to save up to buy a Long Playing record (LP) of their favourite pop star. Perhaps they might receive one or two for birthdays or Xmas, or at least a record token.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Then CDs came in and the means to (illegally) copy them.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Then music went online</a:t>
            </a:r>
          </a:p>
        </p:txBody>
      </p:sp>
      <p:sp>
        <p:nvSpPr>
          <p:cNvPr id="5" name="TextBox 4">
            <a:extLst>
              <a:ext uri="{FF2B5EF4-FFF2-40B4-BE49-F238E27FC236}">
                <a16:creationId xmlns:a16="http://schemas.microsoft.com/office/drawing/2014/main" id="{EE4E842E-1968-E30A-73B0-3082AAEEF8E1}"/>
              </a:ext>
            </a:extLst>
          </p:cNvPr>
          <p:cNvSpPr txBox="1"/>
          <p:nvPr/>
        </p:nvSpPr>
        <p:spPr>
          <a:xfrm>
            <a:off x="467106" y="5931408"/>
            <a:ext cx="10978134" cy="646331"/>
          </a:xfrm>
          <a:prstGeom prst="rect">
            <a:avLst/>
          </a:prstGeom>
          <a:noFill/>
        </p:spPr>
        <p:txBody>
          <a:bodyPr wrap="square">
            <a:spAutoFit/>
          </a:bodyPr>
          <a:lstStyle/>
          <a:p>
            <a:r>
              <a:rPr lang="en-GB" i="1" dirty="0">
                <a:latin typeface="DM Sans" pitchFamily="2" charset="77"/>
              </a:rPr>
              <a:t>Nowadays music is very inexpensive. For a few pounds a month you gain access to virtually everything available. Who gained and who lost out, and was that a good thing?</a:t>
            </a:r>
            <a:endParaRPr lang="en-GB" dirty="0">
              <a:latin typeface="DM Sans" pitchFamily="2" charset="77"/>
            </a:endParaRPr>
          </a:p>
        </p:txBody>
      </p:sp>
      <p:sp>
        <p:nvSpPr>
          <p:cNvPr id="4" name="TextBox 3">
            <a:extLst>
              <a:ext uri="{FF2B5EF4-FFF2-40B4-BE49-F238E27FC236}">
                <a16:creationId xmlns:a16="http://schemas.microsoft.com/office/drawing/2014/main" id="{E7E06130-8291-4DC9-6E16-DE447F62BBFA}"/>
              </a:ext>
            </a:extLst>
          </p:cNvPr>
          <p:cNvSpPr txBox="1"/>
          <p:nvPr/>
        </p:nvSpPr>
        <p:spPr>
          <a:xfrm>
            <a:off x="9281160" y="6503908"/>
            <a:ext cx="288036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DCE00185-B476-1815-287C-D9EBFB31316B}"/>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5</a:t>
            </a:r>
          </a:p>
        </p:txBody>
      </p:sp>
    </p:spTree>
    <p:extLst>
      <p:ext uri="{BB962C8B-B14F-4D97-AF65-F5344CB8AC3E}">
        <p14:creationId xmlns:p14="http://schemas.microsoft.com/office/powerpoint/2010/main" val="3830680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ld fixed line phones">
            <a:extLst>
              <a:ext uri="{FF2B5EF4-FFF2-40B4-BE49-F238E27FC236}">
                <a16:creationId xmlns:a16="http://schemas.microsoft.com/office/drawing/2014/main" id="{0480E832-0268-F7B7-FF5B-63B87D1D6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686" y="494764"/>
            <a:ext cx="4976396" cy="49763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7753DD-5139-1851-CE01-BB599684347B}"/>
              </a:ext>
            </a:extLst>
          </p:cNvPr>
          <p:cNvSpPr txBox="1"/>
          <p:nvPr/>
        </p:nvSpPr>
        <p:spPr>
          <a:xfrm>
            <a:off x="350522" y="699968"/>
            <a:ext cx="5745478" cy="3139321"/>
          </a:xfrm>
          <a:prstGeom prst="rect">
            <a:avLst/>
          </a:prstGeom>
          <a:noFill/>
        </p:spPr>
        <p:txBody>
          <a:bodyPr wrap="square">
            <a:spAutoFit/>
          </a:bodyPr>
          <a:lstStyle/>
          <a:p>
            <a:r>
              <a:rPr lang="en-GB" b="1" dirty="0">
                <a:latin typeface="DM Sans" pitchFamily="2" charset="77"/>
              </a:rPr>
              <a:t>1.4  Fixed line phones to mobile phones</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There used to be a time when employees who were 'out of the office' were not contactable by their managers. Similarly a person who was travelling away from home could phone back to home from a callbox, but were themselves not reachable.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 mobile phone changed all of that and much more.</a:t>
            </a:r>
          </a:p>
        </p:txBody>
      </p:sp>
      <p:sp>
        <p:nvSpPr>
          <p:cNvPr id="7" name="TextBox 6">
            <a:extLst>
              <a:ext uri="{FF2B5EF4-FFF2-40B4-BE49-F238E27FC236}">
                <a16:creationId xmlns:a16="http://schemas.microsoft.com/office/drawing/2014/main" id="{04E7C309-1156-F3A9-FD82-D79968CF334B}"/>
              </a:ext>
            </a:extLst>
          </p:cNvPr>
          <p:cNvSpPr txBox="1"/>
          <p:nvPr/>
        </p:nvSpPr>
        <p:spPr>
          <a:xfrm>
            <a:off x="350522" y="6050280"/>
            <a:ext cx="11338560" cy="646331"/>
          </a:xfrm>
          <a:prstGeom prst="rect">
            <a:avLst/>
          </a:prstGeom>
          <a:noFill/>
        </p:spPr>
        <p:txBody>
          <a:bodyPr wrap="square">
            <a:spAutoFit/>
          </a:bodyPr>
          <a:lstStyle/>
          <a:p>
            <a:r>
              <a:rPr lang="en-GB" i="1" dirty="0">
                <a:latin typeface="DM Sans" pitchFamily="2" charset="77"/>
              </a:rPr>
              <a:t>The mobile phone is such a part of our lives nowadays that to leave home without it is almost unthinkable for most people. Is that a good thing?</a:t>
            </a:r>
            <a:endParaRPr lang="en-GB" dirty="0">
              <a:latin typeface="DM Sans" pitchFamily="2" charset="77"/>
            </a:endParaRPr>
          </a:p>
        </p:txBody>
      </p:sp>
      <p:sp>
        <p:nvSpPr>
          <p:cNvPr id="3" name="TextBox 2">
            <a:extLst>
              <a:ext uri="{FF2B5EF4-FFF2-40B4-BE49-F238E27FC236}">
                <a16:creationId xmlns:a16="http://schemas.microsoft.com/office/drawing/2014/main" id="{801BE3A1-C3A6-6319-2262-33D0C949952F}"/>
              </a:ext>
            </a:extLst>
          </p:cNvPr>
          <p:cNvSpPr txBox="1"/>
          <p:nvPr/>
        </p:nvSpPr>
        <p:spPr>
          <a:xfrm>
            <a:off x="9281160" y="6510605"/>
            <a:ext cx="2910840" cy="369332"/>
          </a:xfrm>
          <a:prstGeom prst="rect">
            <a:avLst/>
          </a:prstGeom>
          <a:noFill/>
        </p:spPr>
        <p:txBody>
          <a:bodyPr wrap="square">
            <a:spAutoFit/>
          </a:bodyPr>
          <a:lstStyle/>
          <a:p>
            <a:r>
              <a:rPr lang="en-GB" dirty="0"/>
              <a:t>- Sect. 1 – Tech Revolutions</a:t>
            </a:r>
          </a:p>
        </p:txBody>
      </p:sp>
      <p:sp>
        <p:nvSpPr>
          <p:cNvPr id="4" name="TextBox 3">
            <a:extLst>
              <a:ext uri="{FF2B5EF4-FFF2-40B4-BE49-F238E27FC236}">
                <a16:creationId xmlns:a16="http://schemas.microsoft.com/office/drawing/2014/main" id="{2F3EB3D6-9520-B2EE-5569-776F51FB3AD6}"/>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6</a:t>
            </a:r>
          </a:p>
        </p:txBody>
      </p:sp>
    </p:spTree>
    <p:extLst>
      <p:ext uri="{BB962C8B-B14F-4D97-AF65-F5344CB8AC3E}">
        <p14:creationId xmlns:p14="http://schemas.microsoft.com/office/powerpoint/2010/main" val="398580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ld cameras">
            <a:extLst>
              <a:ext uri="{FF2B5EF4-FFF2-40B4-BE49-F238E27FC236}">
                <a16:creationId xmlns:a16="http://schemas.microsoft.com/office/drawing/2014/main" id="{D94C6192-4B54-9B7E-5D88-6F8B88CEF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720" y="518160"/>
            <a:ext cx="5318760" cy="5318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C3EADB-5272-F350-CE2E-6F729F38233D}"/>
              </a:ext>
            </a:extLst>
          </p:cNvPr>
          <p:cNvSpPr txBox="1"/>
          <p:nvPr/>
        </p:nvSpPr>
        <p:spPr>
          <a:xfrm>
            <a:off x="350520" y="518160"/>
            <a:ext cx="5745480" cy="3657600"/>
          </a:xfrm>
          <a:prstGeom prst="rect">
            <a:avLst/>
          </a:prstGeom>
          <a:noFill/>
        </p:spPr>
        <p:txBody>
          <a:bodyPr wrap="square">
            <a:spAutoFit/>
          </a:bodyPr>
          <a:lstStyle/>
          <a:p>
            <a:r>
              <a:rPr lang="en-GB" b="1" dirty="0">
                <a:latin typeface="DM Sans" pitchFamily="2" charset="77"/>
              </a:rPr>
              <a:t>1.5  Cameras to digital cameras</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Not long ago, when someone returned from their holidays they would remove the film from their camera and take it to a special shop to be processed. This could be quite costly. Some days or weeks later their photographs would have returned and they could pick them up and show them to their friends.</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Then the digital camera came along. At first many people said the quality of the pictures was not the same.</a:t>
            </a:r>
          </a:p>
        </p:txBody>
      </p:sp>
      <p:sp>
        <p:nvSpPr>
          <p:cNvPr id="5" name="TextBox 4">
            <a:extLst>
              <a:ext uri="{FF2B5EF4-FFF2-40B4-BE49-F238E27FC236}">
                <a16:creationId xmlns:a16="http://schemas.microsoft.com/office/drawing/2014/main" id="{F48A24FA-B2A6-E8C5-77C9-47BDE767F805}"/>
              </a:ext>
            </a:extLst>
          </p:cNvPr>
          <p:cNvSpPr txBox="1"/>
          <p:nvPr/>
        </p:nvSpPr>
        <p:spPr>
          <a:xfrm>
            <a:off x="350520" y="6016674"/>
            <a:ext cx="11490960" cy="646331"/>
          </a:xfrm>
          <a:prstGeom prst="rect">
            <a:avLst/>
          </a:prstGeom>
          <a:noFill/>
        </p:spPr>
        <p:txBody>
          <a:bodyPr wrap="square">
            <a:spAutoFit/>
          </a:bodyPr>
          <a:lstStyle/>
          <a:p>
            <a:r>
              <a:rPr lang="en-GB" i="1" dirty="0">
                <a:latin typeface="DM Sans" pitchFamily="2" charset="77"/>
              </a:rPr>
              <a:t>Nowadays people take many more images plus video than in times past. Has that added to human happiness? Have jobs been created or destroyed by the technology?</a:t>
            </a:r>
            <a:endParaRPr lang="en-GB" dirty="0">
              <a:latin typeface="DM Sans" pitchFamily="2" charset="77"/>
            </a:endParaRPr>
          </a:p>
        </p:txBody>
      </p:sp>
      <p:sp>
        <p:nvSpPr>
          <p:cNvPr id="4" name="TextBox 3">
            <a:extLst>
              <a:ext uri="{FF2B5EF4-FFF2-40B4-BE49-F238E27FC236}">
                <a16:creationId xmlns:a16="http://schemas.microsoft.com/office/drawing/2014/main" id="{E6F5D09A-64D8-3327-3D1F-C4C70D42608B}"/>
              </a:ext>
            </a:extLst>
          </p:cNvPr>
          <p:cNvSpPr txBox="1"/>
          <p:nvPr/>
        </p:nvSpPr>
        <p:spPr>
          <a:xfrm>
            <a:off x="9281160" y="6519147"/>
            <a:ext cx="292608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0F8879DB-C319-DA0C-E613-3248BA0FB698}"/>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7</a:t>
            </a:r>
          </a:p>
        </p:txBody>
      </p:sp>
    </p:spTree>
    <p:extLst>
      <p:ext uri="{BB962C8B-B14F-4D97-AF65-F5344CB8AC3E}">
        <p14:creationId xmlns:p14="http://schemas.microsoft.com/office/powerpoint/2010/main" val="43651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lack and white television">
            <a:extLst>
              <a:ext uri="{FF2B5EF4-FFF2-40B4-BE49-F238E27FC236}">
                <a16:creationId xmlns:a16="http://schemas.microsoft.com/office/drawing/2014/main" id="{8E226817-85F0-ED80-7461-5740F2FCD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609600"/>
            <a:ext cx="5181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AAE709-1406-A547-BE21-89D8D208B890}"/>
              </a:ext>
            </a:extLst>
          </p:cNvPr>
          <p:cNvSpPr txBox="1"/>
          <p:nvPr/>
        </p:nvSpPr>
        <p:spPr>
          <a:xfrm>
            <a:off x="381000" y="609600"/>
            <a:ext cx="5715000" cy="3703320"/>
          </a:xfrm>
          <a:prstGeom prst="rect">
            <a:avLst/>
          </a:prstGeom>
          <a:noFill/>
        </p:spPr>
        <p:txBody>
          <a:bodyPr wrap="square">
            <a:spAutoFit/>
          </a:bodyPr>
          <a:lstStyle/>
          <a:p>
            <a:r>
              <a:rPr lang="en-GB" b="1" dirty="0">
                <a:latin typeface="DM Sans" pitchFamily="2" charset="77"/>
              </a:rPr>
              <a:t>1.6  Black and White television to Colour to Cable</a:t>
            </a:r>
          </a:p>
          <a:p>
            <a:endParaRPr lang="en-GB" b="1" dirty="0">
              <a:latin typeface="DM Sans" pitchFamily="2" charset="77"/>
            </a:endParaRPr>
          </a:p>
          <a:p>
            <a:pPr marL="285750" indent="-285750">
              <a:buFont typeface="Wingdings" pitchFamily="2" charset="2"/>
              <a:buChar char="v"/>
            </a:pPr>
            <a:r>
              <a:rPr lang="en-GB" dirty="0">
                <a:latin typeface="DM Sans" pitchFamily="2" charset="77"/>
              </a:rPr>
              <a:t>At first it was rare to have a television at all, and if you had one it was black and white. </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Then came colour but there were only three or four channels to watch.</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Then there was cable and satellite and a myriad of channels to watch (and record).</a:t>
            </a:r>
          </a:p>
          <a:p>
            <a:pPr marL="285750" indent="-285750">
              <a:buFont typeface="Wingdings" pitchFamily="2" charset="2"/>
              <a:buChar char="v"/>
            </a:pPr>
            <a:endParaRPr lang="en-GB" dirty="0">
              <a:latin typeface="DM Sans" pitchFamily="2" charset="77"/>
            </a:endParaRPr>
          </a:p>
          <a:p>
            <a:pPr marL="285750" indent="-285750">
              <a:buFont typeface="Wingdings" pitchFamily="2" charset="2"/>
              <a:buChar char="v"/>
            </a:pPr>
            <a:r>
              <a:rPr lang="en-GB" dirty="0">
                <a:latin typeface="DM Sans" pitchFamily="2" charset="77"/>
              </a:rPr>
              <a:t>Now there is a near infinite amount of content to watch on demand.</a:t>
            </a:r>
          </a:p>
        </p:txBody>
      </p:sp>
      <p:sp>
        <p:nvSpPr>
          <p:cNvPr id="5" name="TextBox 4">
            <a:extLst>
              <a:ext uri="{FF2B5EF4-FFF2-40B4-BE49-F238E27FC236}">
                <a16:creationId xmlns:a16="http://schemas.microsoft.com/office/drawing/2014/main" id="{DF2A8365-B508-684A-239A-CE92427FFD76}"/>
              </a:ext>
            </a:extLst>
          </p:cNvPr>
          <p:cNvSpPr txBox="1"/>
          <p:nvPr/>
        </p:nvSpPr>
        <p:spPr>
          <a:xfrm>
            <a:off x="381000" y="5925234"/>
            <a:ext cx="11430000" cy="646331"/>
          </a:xfrm>
          <a:prstGeom prst="rect">
            <a:avLst/>
          </a:prstGeom>
          <a:noFill/>
        </p:spPr>
        <p:txBody>
          <a:bodyPr wrap="square">
            <a:spAutoFit/>
          </a:bodyPr>
          <a:lstStyle/>
          <a:p>
            <a:r>
              <a:rPr lang="en-GB" i="1" dirty="0">
                <a:latin typeface="DM Sans" pitchFamily="2" charset="77"/>
              </a:rPr>
              <a:t>When television broadcast was first proposed, people were concerned that nobody would go to the cinema any more and that the film industry would be destroyed. </a:t>
            </a:r>
            <a:endParaRPr lang="en-GB" dirty="0">
              <a:latin typeface="DM Sans" pitchFamily="2" charset="77"/>
            </a:endParaRPr>
          </a:p>
        </p:txBody>
      </p:sp>
      <p:sp>
        <p:nvSpPr>
          <p:cNvPr id="4" name="TextBox 3">
            <a:extLst>
              <a:ext uri="{FF2B5EF4-FFF2-40B4-BE49-F238E27FC236}">
                <a16:creationId xmlns:a16="http://schemas.microsoft.com/office/drawing/2014/main" id="{A9D997AB-0F84-6788-45DF-8C574E735468}"/>
              </a:ext>
            </a:extLst>
          </p:cNvPr>
          <p:cNvSpPr txBox="1"/>
          <p:nvPr/>
        </p:nvSpPr>
        <p:spPr>
          <a:xfrm>
            <a:off x="9311640" y="6493579"/>
            <a:ext cx="2880360" cy="369332"/>
          </a:xfrm>
          <a:prstGeom prst="rect">
            <a:avLst/>
          </a:prstGeom>
          <a:noFill/>
        </p:spPr>
        <p:txBody>
          <a:bodyPr wrap="square">
            <a:spAutoFit/>
          </a:bodyPr>
          <a:lstStyle/>
          <a:p>
            <a:r>
              <a:rPr lang="en-GB" dirty="0"/>
              <a:t>- Sect. 1 – Tech Revolutions</a:t>
            </a:r>
          </a:p>
        </p:txBody>
      </p:sp>
      <p:sp>
        <p:nvSpPr>
          <p:cNvPr id="6" name="TextBox 5">
            <a:extLst>
              <a:ext uri="{FF2B5EF4-FFF2-40B4-BE49-F238E27FC236}">
                <a16:creationId xmlns:a16="http://schemas.microsoft.com/office/drawing/2014/main" id="{568E8B5C-E9DF-5722-0596-BD354AFF6E72}"/>
              </a:ext>
            </a:extLst>
          </p:cNvPr>
          <p:cNvSpPr txBox="1"/>
          <p:nvPr/>
        </p:nvSpPr>
        <p:spPr>
          <a:xfrm>
            <a:off x="11856720" y="0"/>
            <a:ext cx="335280" cy="338554"/>
          </a:xfrm>
          <a:prstGeom prst="rect">
            <a:avLst/>
          </a:prstGeom>
          <a:noFill/>
        </p:spPr>
        <p:txBody>
          <a:bodyPr wrap="square">
            <a:spAutoFit/>
          </a:bodyPr>
          <a:lstStyle/>
          <a:p>
            <a:r>
              <a:rPr lang="en-GB" sz="1600" dirty="0">
                <a:latin typeface="DM Sans" pitchFamily="2" charset="77"/>
              </a:rPr>
              <a:t>8</a:t>
            </a:r>
          </a:p>
        </p:txBody>
      </p:sp>
    </p:spTree>
    <p:extLst>
      <p:ext uri="{BB962C8B-B14F-4D97-AF65-F5344CB8AC3E}">
        <p14:creationId xmlns:p14="http://schemas.microsoft.com/office/powerpoint/2010/main" val="17152735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575</TotalTime>
  <Words>4699</Words>
  <Application>Microsoft Macintosh PowerPoint</Application>
  <PresentationFormat>Widescreen</PresentationFormat>
  <Paragraphs>449</Paragraphs>
  <Slides>50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Aptos</vt:lpstr>
      <vt:lpstr>Aptos Display</vt:lpstr>
      <vt:lpstr>Arial</vt:lpstr>
      <vt:lpstr>DM Sans</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 ppoint to embed Youtube</dc:title>
  <dc:creator>toon account</dc:creator>
  <cp:lastModifiedBy>David McAll</cp:lastModifiedBy>
  <cp:revision>74</cp:revision>
  <dcterms:created xsi:type="dcterms:W3CDTF">2024-06-02T21:24:01Z</dcterms:created>
  <dcterms:modified xsi:type="dcterms:W3CDTF">2024-08-01T21:18:08Z</dcterms:modified>
</cp:coreProperties>
</file>